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743" r:id="rId5"/>
    <p:sldId id="744" r:id="rId6"/>
    <p:sldId id="256" r:id="rId7"/>
    <p:sldId id="263" r:id="rId8"/>
    <p:sldId id="264" r:id="rId9"/>
    <p:sldId id="732" r:id="rId10"/>
    <p:sldId id="733" r:id="rId11"/>
    <p:sldId id="734" r:id="rId12"/>
    <p:sldId id="730" r:id="rId13"/>
    <p:sldId id="717" r:id="rId14"/>
    <p:sldId id="729" r:id="rId15"/>
    <p:sldId id="257" r:id="rId16"/>
    <p:sldId id="716" r:id="rId17"/>
    <p:sldId id="259" r:id="rId18"/>
    <p:sldId id="283" r:id="rId19"/>
    <p:sldId id="727" r:id="rId20"/>
    <p:sldId id="289" r:id="rId21"/>
    <p:sldId id="709" r:id="rId22"/>
    <p:sldId id="715" r:id="rId23"/>
    <p:sldId id="728" r:id="rId24"/>
    <p:sldId id="290" r:id="rId25"/>
    <p:sldId id="291" r:id="rId26"/>
    <p:sldId id="292" r:id="rId27"/>
    <p:sldId id="718" r:id="rId28"/>
    <p:sldId id="719" r:id="rId29"/>
    <p:sldId id="720" r:id="rId30"/>
    <p:sldId id="721" r:id="rId31"/>
    <p:sldId id="268" r:id="rId32"/>
    <p:sldId id="271" r:id="rId33"/>
    <p:sldId id="266" r:id="rId34"/>
    <p:sldId id="272" r:id="rId35"/>
    <p:sldId id="269" r:id="rId36"/>
    <p:sldId id="273" r:id="rId37"/>
    <p:sldId id="267" r:id="rId38"/>
    <p:sldId id="735" r:id="rId39"/>
    <p:sldId id="419" r:id="rId40"/>
    <p:sldId id="421" r:id="rId41"/>
    <p:sldId id="418" r:id="rId42"/>
    <p:sldId id="348" r:id="rId43"/>
    <p:sldId id="428" r:id="rId44"/>
    <p:sldId id="429" r:id="rId45"/>
    <p:sldId id="430" r:id="rId46"/>
    <p:sldId id="736" r:id="rId47"/>
    <p:sldId id="260" r:id="rId48"/>
    <p:sldId id="261" r:id="rId49"/>
    <p:sldId id="737" r:id="rId50"/>
    <p:sldId id="262" r:id="rId51"/>
    <p:sldId id="738" r:id="rId52"/>
    <p:sldId id="739" r:id="rId53"/>
    <p:sldId id="258" r:id="rId54"/>
    <p:sldId id="740" r:id="rId55"/>
    <p:sldId id="741" r:id="rId56"/>
    <p:sldId id="265" r:id="rId57"/>
    <p:sldId id="742" r:id="rId58"/>
    <p:sldId id="27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A4ABE8-038B-41EF-BC09-F56637480324}">
          <p14:sldIdLst>
            <p14:sldId id="743"/>
            <p14:sldId id="744"/>
            <p14:sldId id="256"/>
            <p14:sldId id="263"/>
            <p14:sldId id="264"/>
            <p14:sldId id="732"/>
            <p14:sldId id="733"/>
            <p14:sldId id="734"/>
          </p14:sldIdLst>
        </p14:section>
        <p14:section name="Introduction and Team Overview" id="{49E10C39-6AB6-42F9-9144-EF9103F5B0E5}">
          <p14:sldIdLst>
            <p14:sldId id="730"/>
            <p14:sldId id="717"/>
            <p14:sldId id="729"/>
            <p14:sldId id="257"/>
            <p14:sldId id="716"/>
            <p14:sldId id="259"/>
            <p14:sldId id="283"/>
          </p14:sldIdLst>
        </p14:section>
        <p14:section name="Policies and Plans" id="{7B17C504-3C3F-48E3-BF37-0C2FEC21BFC3}">
          <p14:sldIdLst>
            <p14:sldId id="727"/>
            <p14:sldId id="289"/>
            <p14:sldId id="709"/>
            <p14:sldId id="715"/>
          </p14:sldIdLst>
        </p14:section>
        <p14:section name="Retrofitting Resources and Initiatives" id="{3F48B0C4-369A-4B31-A78E-CE1E3762305F}">
          <p14:sldIdLst>
            <p14:sldId id="728"/>
            <p14:sldId id="290"/>
            <p14:sldId id="291"/>
            <p14:sldId id="292"/>
            <p14:sldId id="718"/>
            <p14:sldId id="719"/>
            <p14:sldId id="720"/>
          </p14:sldIdLst>
        </p14:section>
        <p14:section name="Community Engagement" id="{E444D429-3440-4846-910E-DF1C84465D0A}">
          <p14:sldIdLst>
            <p14:sldId id="721"/>
          </p14:sldIdLst>
        </p14:section>
        <p14:section name="Community Engagement" id="{85990D8A-8433-4361-8E79-30475E3F9C1F}">
          <p14:sldIdLst>
            <p14:sldId id="268"/>
            <p14:sldId id="271"/>
            <p14:sldId id="266"/>
            <p14:sldId id="272"/>
            <p14:sldId id="269"/>
            <p14:sldId id="273"/>
            <p14:sldId id="267"/>
            <p14:sldId id="735"/>
            <p14:sldId id="419"/>
            <p14:sldId id="421"/>
            <p14:sldId id="418"/>
            <p14:sldId id="348"/>
            <p14:sldId id="428"/>
            <p14:sldId id="429"/>
            <p14:sldId id="430"/>
            <p14:sldId id="736"/>
            <p14:sldId id="260"/>
            <p14:sldId id="261"/>
            <p14:sldId id="737"/>
            <p14:sldId id="262"/>
            <p14:sldId id="738"/>
            <p14:sldId id="739"/>
            <p14:sldId id="258"/>
            <p14:sldId id="740"/>
            <p14:sldId id="741"/>
            <p14:sldId id="265"/>
            <p14:sldId id="742"/>
            <p14:sldId id="2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Cleary" initials="JC"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8480"/>
    <a:srgbClr val="AD9A12"/>
    <a:srgbClr val="33312D"/>
    <a:srgbClr val="FFDF00"/>
    <a:srgbClr val="00413D"/>
    <a:srgbClr val="FFEF80"/>
    <a:srgbClr val="FFF9CC"/>
    <a:srgbClr val="FFFCE6"/>
    <a:srgbClr val="FFF5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6E231-5097-4388-8584-C5D8260295EB}" v="3" dt="2024-01-24T17:06:50.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3655" autoAdjust="0"/>
  </p:normalViewPr>
  <p:slideViewPr>
    <p:cSldViewPr snapToGrid="0" snapToObjects="1">
      <p:cViewPr varScale="1">
        <p:scale>
          <a:sx n="107" d="100"/>
          <a:sy n="107" d="100"/>
        </p:scale>
        <p:origin x="1494" y="96"/>
      </p:cViewPr>
      <p:guideLst/>
    </p:cSldViewPr>
  </p:slideViewPr>
  <p:notesTextViewPr>
    <p:cViewPr>
      <p:scale>
        <a:sx n="1" d="1"/>
        <a:sy n="1" d="1"/>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solidFill>
                  <a:sysClr val="windowText" lastClr="000000"/>
                </a:solidFill>
              </a:rPr>
              <a:t>Annual</a:t>
            </a:r>
            <a:r>
              <a:rPr lang="en-GB" b="1" baseline="0">
                <a:solidFill>
                  <a:sysClr val="windowText" lastClr="000000"/>
                </a:solidFill>
              </a:rPr>
              <a:t> Performance of CO2 Emission against Target</a:t>
            </a:r>
            <a:r>
              <a:rPr lang="en-GB" b="1">
                <a:solidFill>
                  <a:sysClr val="windowText" lastClr="000000"/>
                </a:solidFill>
              </a:rPr>
              <a:t> </a:t>
            </a:r>
          </a:p>
        </c:rich>
      </c:tx>
      <c:layout>
        <c:manualLayout>
          <c:xMode val="edge"/>
          <c:yMode val="edge"/>
          <c:x val="0.24398972078618661"/>
          <c:y val="2.59459430010989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891867415688"/>
          <c:y val="0.13713529389785695"/>
          <c:w val="0.84920457426942808"/>
          <c:h val="0.5913503670299104"/>
        </c:manualLayout>
      </c:layout>
      <c:lineChart>
        <c:grouping val="standard"/>
        <c:varyColors val="0"/>
        <c:ser>
          <c:idx val="4"/>
          <c:order val="0"/>
          <c:tx>
            <c:strRef>
              <c:f>'Current Year CF'!$C$2</c:f>
              <c:strCache>
                <c:ptCount val="1"/>
                <c:pt idx="0">
                  <c:v>Achievement (from annual CRC report)</c:v>
                </c:pt>
              </c:strCache>
            </c:strRef>
          </c:tx>
          <c:spPr>
            <a:ln w="28575" cap="rnd">
              <a:solidFill>
                <a:srgbClr val="FF0000"/>
              </a:solidFill>
              <a:round/>
            </a:ln>
            <a:effectLst/>
          </c:spPr>
          <c:marker>
            <c:symbol val="circle"/>
            <c:size val="6"/>
            <c:spPr>
              <a:solidFill>
                <a:schemeClr val="accent2"/>
              </a:solidFill>
              <a:ln w="9525">
                <a:solidFill>
                  <a:schemeClr val="tx1"/>
                </a:solidFill>
              </a:ln>
              <a:effectLst/>
            </c:spPr>
          </c:marker>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9D8-49BA-8F34-2B0D67ECF238}"/>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9D8-49BA-8F34-2B0D67ECF238}"/>
                </c:ext>
              </c:extLst>
            </c:dLbl>
            <c:dLbl>
              <c:idx val="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9D8-49BA-8F34-2B0D67ECF238}"/>
                </c:ext>
              </c:extLst>
            </c:dLbl>
            <c:dLbl>
              <c:idx val="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9D8-49BA-8F34-2B0D67ECF238}"/>
                </c:ext>
              </c:extLst>
            </c:dLbl>
            <c:dLbl>
              <c:idx val="4"/>
              <c:tx>
                <c:rich>
                  <a:bodyPr/>
                  <a:lstStyle/>
                  <a:p>
                    <a:fld id="{17F5679A-BDB5-426F-91F9-1B736110CCF2}"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69D8-49BA-8F34-2B0D67ECF238}"/>
                </c:ext>
              </c:extLst>
            </c:dLbl>
            <c:dLbl>
              <c:idx val="5"/>
              <c:tx>
                <c:rich>
                  <a:bodyPr/>
                  <a:lstStyle/>
                  <a:p>
                    <a:fld id="{81A59C35-9427-4D16-BFFF-4844669411CD}"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9D8-49BA-8F34-2B0D67ECF238}"/>
                </c:ext>
              </c:extLst>
            </c:dLbl>
            <c:dLbl>
              <c:idx val="6"/>
              <c:tx>
                <c:rich>
                  <a:bodyPr/>
                  <a:lstStyle/>
                  <a:p>
                    <a:fld id="{5446DCD6-B29C-47CF-A16B-68CC98941362}"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9D8-49BA-8F34-2B0D67ECF238}"/>
                </c:ext>
              </c:extLst>
            </c:dLbl>
            <c:dLbl>
              <c:idx val="7"/>
              <c:tx>
                <c:rich>
                  <a:bodyPr/>
                  <a:lstStyle/>
                  <a:p>
                    <a:fld id="{6FE17CF7-F063-43DA-8238-83AF952C0C6D}"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9D8-49BA-8F34-2B0D67ECF238}"/>
                </c:ext>
              </c:extLst>
            </c:dLbl>
            <c:dLbl>
              <c:idx val="8"/>
              <c:tx>
                <c:rich>
                  <a:bodyPr/>
                  <a:lstStyle/>
                  <a:p>
                    <a:fld id="{6A54B40C-2AD4-4EE6-9CA4-2F493DD9A713}"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9D8-49BA-8F34-2B0D67ECF238}"/>
                </c:ext>
              </c:extLst>
            </c:dLbl>
            <c:dLbl>
              <c:idx val="9"/>
              <c:tx>
                <c:rich>
                  <a:bodyPr/>
                  <a:lstStyle/>
                  <a:p>
                    <a:fld id="{6FB4C968-E840-4D83-9ECE-FC02ADC57EEA}"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9D8-49BA-8F34-2B0D67ECF238}"/>
                </c:ext>
              </c:extLst>
            </c:dLbl>
            <c:dLbl>
              <c:idx val="10"/>
              <c:tx>
                <c:rich>
                  <a:bodyPr/>
                  <a:lstStyle/>
                  <a:p>
                    <a:fld id="{F40C729A-A1A0-4890-8200-5FEE1793B2A6}"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9D8-49BA-8F34-2B0D67ECF238}"/>
                </c:ext>
              </c:extLst>
            </c:dLbl>
            <c:dLbl>
              <c:idx val="11"/>
              <c:tx>
                <c:rich>
                  <a:bodyPr/>
                  <a:lstStyle/>
                  <a:p>
                    <a:fld id="{A37D2319-90D3-4210-82E1-C8A8CC27B19E}"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9D8-49BA-8F34-2B0D67ECF238}"/>
                </c:ext>
              </c:extLst>
            </c:dLbl>
            <c:dLbl>
              <c:idx val="12"/>
              <c:tx>
                <c:rich>
                  <a:bodyPr/>
                  <a:lstStyle/>
                  <a:p>
                    <a:fld id="{778B1C0F-B9AA-4944-A2E4-131B413447A4}"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69D8-49BA-8F34-2B0D67ECF238}"/>
                </c:ext>
              </c:extLst>
            </c:dLbl>
            <c:dLbl>
              <c:idx val="13"/>
              <c:layout>
                <c:manualLayout>
                  <c:x val="-5.2822524215817443E-2"/>
                  <c:y val="2.5280254839785053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r>
                      <a:rPr lang="en-US"/>
                      <a:t>-11%</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4.7260312485654966E-2"/>
                      <c:h val="6.9351380421241463E-2"/>
                    </c:manualLayout>
                  </c15:layout>
                  <c15:showDataLabelsRange val="0"/>
                </c:ext>
                <c:ext xmlns:c16="http://schemas.microsoft.com/office/drawing/2014/chart" uri="{C3380CC4-5D6E-409C-BE32-E72D297353CC}">
                  <c16:uniqueId val="{0000000D-69D8-49BA-8F34-2B0D67ECF238}"/>
                </c:ext>
              </c:extLst>
            </c:dLbl>
            <c:dLbl>
              <c:idx val="14"/>
              <c:layout>
                <c:manualLayout>
                  <c:x val="-3.3672135488864205E-2"/>
                  <c:y val="-2.9750805400060296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r>
                      <a:rPr lang="en-US"/>
                      <a:t>-26%</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3168270124944308E-2"/>
                      <c:h val="6.545648401554581E-2"/>
                    </c:manualLayout>
                  </c15:layout>
                  <c15:showDataLabelsRange val="0"/>
                </c:ext>
                <c:ext xmlns:c16="http://schemas.microsoft.com/office/drawing/2014/chart" uri="{C3380CC4-5D6E-409C-BE32-E72D297353CC}">
                  <c16:uniqueId val="{0000000E-69D8-49BA-8F34-2B0D67ECF238}"/>
                </c:ext>
              </c:extLst>
            </c:dLbl>
            <c:dLbl>
              <c:idx val="15"/>
              <c:layout>
                <c:manualLayout>
                  <c:x val="-4.341804015089492E-2"/>
                  <c:y val="-2.6773486009646571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r>
                      <a:rPr lang="en-US"/>
                      <a:t>-23%</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9116114117357991E-2"/>
                      <c:h val="6.545648401554581E-2"/>
                    </c:manualLayout>
                  </c15:layout>
                  <c15:showDataLabelsRange val="0"/>
                </c:ext>
                <c:ext xmlns:c16="http://schemas.microsoft.com/office/drawing/2014/chart" uri="{C3380CC4-5D6E-409C-BE32-E72D297353CC}">
                  <c16:uniqueId val="{0000000F-69D8-49BA-8F34-2B0D67ECF238}"/>
                </c:ext>
              </c:extLst>
            </c:dLbl>
            <c:dLbl>
              <c:idx val="16"/>
              <c:tx>
                <c:rich>
                  <a:bodyPr/>
                  <a:lstStyle/>
                  <a:p>
                    <a:endParaRPr lang="en-GB"/>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69D8-49BA-8F34-2B0D67ECF23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'Current Year CF'!$A$3:$A$19</c:f>
              <c:strCache>
                <c:ptCount val="17"/>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strCache>
            </c:strRef>
          </c:cat>
          <c:val>
            <c:numRef>
              <c:f>'Current Year CF'!$C$3:$C$19</c:f>
              <c:numCache>
                <c:formatCode>General</c:formatCode>
                <c:ptCount val="17"/>
                <c:pt idx="4" formatCode="#,##0">
                  <c:v>13866.53</c:v>
                </c:pt>
                <c:pt idx="5" formatCode="#,##0">
                  <c:v>13849</c:v>
                </c:pt>
                <c:pt idx="6" formatCode="#,##0">
                  <c:v>13016</c:v>
                </c:pt>
                <c:pt idx="7" formatCode="#,##0">
                  <c:v>13698</c:v>
                </c:pt>
                <c:pt idx="8" formatCode="#,##0">
                  <c:v>13519</c:v>
                </c:pt>
                <c:pt idx="9" formatCode="#,##0">
                  <c:v>12681</c:v>
                </c:pt>
                <c:pt idx="10" formatCode="#,##0">
                  <c:v>12268</c:v>
                </c:pt>
                <c:pt idx="11" formatCode="#,##0">
                  <c:v>11073</c:v>
                </c:pt>
                <c:pt idx="12" formatCode="#,##0">
                  <c:v>9230</c:v>
                </c:pt>
                <c:pt idx="13" formatCode="#,##0">
                  <c:v>8107</c:v>
                </c:pt>
                <c:pt idx="14" formatCode="#,##0">
                  <c:v>6833</c:v>
                </c:pt>
                <c:pt idx="15" formatCode="#,##0">
                  <c:v>6628</c:v>
                </c:pt>
                <c:pt idx="16" formatCode="#,##0">
                  <c:v>5939</c:v>
                </c:pt>
              </c:numCache>
            </c:numRef>
          </c:val>
          <c:smooth val="0"/>
          <c:extLst>
            <c:ext xmlns:c15="http://schemas.microsoft.com/office/drawing/2012/chart" uri="{02D57815-91ED-43cb-92C2-25804820EDAC}">
              <c15:datalabelsRange>
                <c15:f>'Current Year CF'!$D$3:$D$18</c15:f>
                <c15:dlblRangeCache>
                  <c:ptCount val="16"/>
                  <c:pt idx="4">
                    <c:v>8%</c:v>
                  </c:pt>
                  <c:pt idx="5">
                    <c:v>11%</c:v>
                  </c:pt>
                  <c:pt idx="6">
                    <c:v>9%</c:v>
                  </c:pt>
                  <c:pt idx="7">
                    <c:v>16%</c:v>
                  </c:pt>
                  <c:pt idx="8">
                    <c:v>18%</c:v>
                  </c:pt>
                  <c:pt idx="9">
                    <c:v>16%</c:v>
                  </c:pt>
                  <c:pt idx="10">
                    <c:v>17%</c:v>
                  </c:pt>
                  <c:pt idx="11">
                    <c:v>11%</c:v>
                  </c:pt>
                  <c:pt idx="12">
                    <c:v>-2%</c:v>
                  </c:pt>
                  <c:pt idx="13">
                    <c:v>-11%</c:v>
                  </c:pt>
                  <c:pt idx="14">
                    <c:v>-26%</c:v>
                  </c:pt>
                  <c:pt idx="15">
                    <c:v>-23%</c:v>
                  </c:pt>
                </c15:dlblRangeCache>
              </c15:datalabelsRange>
            </c:ext>
            <c:ext xmlns:c16="http://schemas.microsoft.com/office/drawing/2014/chart" uri="{C3380CC4-5D6E-409C-BE32-E72D297353CC}">
              <c16:uniqueId val="{00000011-69D8-49BA-8F34-2B0D67ECF238}"/>
            </c:ext>
          </c:extLst>
        </c:ser>
        <c:ser>
          <c:idx val="9"/>
          <c:order val="2"/>
          <c:tx>
            <c:strRef>
              <c:f>'Current Year CF'!$B$2</c:f>
              <c:strCache>
                <c:ptCount val="1"/>
                <c:pt idx="0">
                  <c:v>Target</c:v>
                </c:pt>
              </c:strCache>
            </c:strRef>
          </c:tx>
          <c:spPr>
            <a:ln w="28575" cap="rnd">
              <a:solidFill>
                <a:schemeClr val="accent4">
                  <a:lumMod val="60000"/>
                </a:schemeClr>
              </a:solidFill>
              <a:round/>
            </a:ln>
            <a:effectLst/>
          </c:spPr>
          <c:marker>
            <c:symbol val="circle"/>
            <c:size val="6"/>
            <c:spPr>
              <a:solidFill>
                <a:schemeClr val="tx1">
                  <a:lumMod val="65000"/>
                  <a:lumOff val="35000"/>
                </a:schemeClr>
              </a:solidFill>
              <a:ln w="9525">
                <a:solidFill>
                  <a:schemeClr val="tx1"/>
                </a:solidFill>
              </a:ln>
              <a:effectLst/>
            </c:spPr>
          </c:marker>
          <c:cat>
            <c:strRef>
              <c:f>'Current Year CF'!$A$3:$A$19</c:f>
              <c:strCache>
                <c:ptCount val="17"/>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strCache>
            </c:strRef>
          </c:cat>
          <c:val>
            <c:numRef>
              <c:f>'Current Year CF'!$B$3:$B$19</c:f>
              <c:numCache>
                <c:formatCode>_-* #,##0_-;\-* #,##0_-;_-* "-"??_-;_-@_-</c:formatCode>
                <c:ptCount val="17"/>
                <c:pt idx="0">
                  <c:v>14350</c:v>
                </c:pt>
                <c:pt idx="1">
                  <c:v>13938.666666666666</c:v>
                </c:pt>
                <c:pt idx="2">
                  <c:v>13527.333333333332</c:v>
                </c:pt>
                <c:pt idx="3">
                  <c:v>13115.999999999998</c:v>
                </c:pt>
                <c:pt idx="4">
                  <c:v>12704.666666666664</c:v>
                </c:pt>
                <c:pt idx="5">
                  <c:v>12293.33333333333</c:v>
                </c:pt>
                <c:pt idx="6">
                  <c:v>11881.999999999996</c:v>
                </c:pt>
                <c:pt idx="7">
                  <c:v>11470.666666666662</c:v>
                </c:pt>
                <c:pt idx="8">
                  <c:v>11059.333333333328</c:v>
                </c:pt>
                <c:pt idx="9">
                  <c:v>10647.999999999995</c:v>
                </c:pt>
                <c:pt idx="10">
                  <c:v>10236.666666666661</c:v>
                </c:pt>
                <c:pt idx="11">
                  <c:v>9825.3333333333267</c:v>
                </c:pt>
                <c:pt idx="12">
                  <c:v>9413.9999999999927</c:v>
                </c:pt>
                <c:pt idx="13">
                  <c:v>9002.6666666666588</c:v>
                </c:pt>
                <c:pt idx="14">
                  <c:v>8591.3333333333248</c:v>
                </c:pt>
                <c:pt idx="15">
                  <c:v>8179.9999999999955</c:v>
                </c:pt>
                <c:pt idx="16">
                  <c:v>7769</c:v>
                </c:pt>
              </c:numCache>
            </c:numRef>
          </c:val>
          <c:smooth val="0"/>
          <c:extLst>
            <c:ext xmlns:c16="http://schemas.microsoft.com/office/drawing/2014/chart" uri="{C3380CC4-5D6E-409C-BE32-E72D297353CC}">
              <c16:uniqueId val="{00000012-69D8-49BA-8F34-2B0D67ECF238}"/>
            </c:ext>
          </c:extLst>
        </c:ser>
        <c:dLbls>
          <c:showLegendKey val="0"/>
          <c:showVal val="0"/>
          <c:showCatName val="0"/>
          <c:showSerName val="0"/>
          <c:showPercent val="0"/>
          <c:showBubbleSize val="0"/>
        </c:dLbls>
        <c:marker val="1"/>
        <c:smooth val="0"/>
        <c:axId val="178307864"/>
        <c:axId val="178308256"/>
        <c:extLst>
          <c:ext xmlns:c15="http://schemas.microsoft.com/office/drawing/2012/chart" uri="{02D57815-91ED-43cb-92C2-25804820EDAC}">
            <c15:filteredLineSeries>
              <c15:ser>
                <c:idx val="7"/>
                <c:order val="1"/>
                <c:tx>
                  <c:strRef>
                    <c:extLst>
                      <c:ext uri="{02D57815-91ED-43cb-92C2-25804820EDAC}">
                        <c15:formulaRef>
                          <c15:sqref>'CO2 Target-VC'!$K$3</c15:sqref>
                        </c15:formulaRef>
                      </c:ext>
                    </c:extLst>
                    <c:strCache>
                      <c:ptCount val="1"/>
                      <c:pt idx="0">
                        <c:v>Achievement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extLst>
                      <c:ext uri="{02D57815-91ED-43cb-92C2-25804820EDAC}">
                        <c15:formulaRef>
                          <c15:sqref>'Current Year CF'!$A$3:$A$19</c15:sqref>
                        </c15:formulaRef>
                      </c:ext>
                    </c:extLst>
                    <c:strCache>
                      <c:ptCount val="17"/>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strCache>
                  </c:strRef>
                </c:cat>
                <c:val>
                  <c:numRef>
                    <c:extLst>
                      <c:ext uri="{02D57815-91ED-43cb-92C2-25804820EDAC}">
                        <c15:formulaRef>
                          <c15:sqref>'CO2 Target-VC'!$K$4:$K$19</c15:sqref>
                        </c15:formulaRef>
                      </c:ext>
                    </c:extLst>
                    <c:numCache>
                      <c:formatCode>General</c:formatCode>
                      <c:ptCount val="16"/>
                      <c:pt idx="3" formatCode="#,##0">
                        <c:v>14138.236000000001</c:v>
                      </c:pt>
                      <c:pt idx="4" formatCode="#,##0">
                        <c:v>15270.395</c:v>
                      </c:pt>
                      <c:pt idx="5" formatCode="#,##0">
                        <c:v>13765.009470000001</c:v>
                      </c:pt>
                      <c:pt idx="6" formatCode="#,##0">
                        <c:v>13131.507170000001</c:v>
                      </c:pt>
                      <c:pt idx="7" formatCode="#,##0">
                        <c:v>12244.511</c:v>
                      </c:pt>
                      <c:pt idx="8" formatCode="#,##0">
                        <c:v>13628.69</c:v>
                      </c:pt>
                    </c:numCache>
                  </c:numRef>
                </c:val>
                <c:smooth val="0"/>
                <c:extLst>
                  <c:ext xmlns:c16="http://schemas.microsoft.com/office/drawing/2014/chart" uri="{C3380CC4-5D6E-409C-BE32-E72D297353CC}">
                    <c16:uniqueId val="{00000013-69D8-49BA-8F34-2B0D67ECF238}"/>
                  </c:ext>
                </c:extLst>
              </c15:ser>
            </c15:filteredLineSeries>
          </c:ext>
        </c:extLst>
      </c:lineChart>
      <c:catAx>
        <c:axId val="178307864"/>
        <c:scaling>
          <c:orientation val="minMax"/>
        </c:scaling>
        <c:delete val="0"/>
        <c:axPos val="b"/>
        <c:title>
          <c:tx>
            <c:rich>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GB" sz="1050" b="1">
                    <a:solidFill>
                      <a:sysClr val="windowText" lastClr="000000"/>
                    </a:solidFill>
                  </a:rPr>
                  <a:t>Year</a:t>
                </a:r>
              </a:p>
            </c:rich>
          </c:tx>
          <c:layout>
            <c:manualLayout>
              <c:xMode val="edge"/>
              <c:yMode val="edge"/>
              <c:x val="0.49627231923599474"/>
              <c:y val="0.86014637325429544"/>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8308256"/>
        <c:crosses val="autoZero"/>
        <c:auto val="1"/>
        <c:lblAlgn val="ctr"/>
        <c:lblOffset val="100"/>
        <c:noMultiLvlLbl val="0"/>
      </c:catAx>
      <c:valAx>
        <c:axId val="178308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GB" sz="1050" b="1">
                    <a:solidFill>
                      <a:sysClr val="windowText" lastClr="000000"/>
                    </a:solidFill>
                  </a:rPr>
                  <a:t>CO2 (Tonnes)</a:t>
                </a:r>
              </a:p>
            </c:rich>
          </c:tx>
          <c:layout>
            <c:manualLayout>
              <c:xMode val="edge"/>
              <c:yMode val="edge"/>
              <c:x val="1.6421387732019534E-2"/>
              <c:y val="0.32102122528517552"/>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8307864"/>
        <c:crosses val="autoZero"/>
        <c:crossBetween val="between"/>
      </c:valAx>
      <c:spPr>
        <a:noFill/>
        <a:ln>
          <a:noFill/>
        </a:ln>
        <a:effectLst/>
      </c:spPr>
    </c:plotArea>
    <c:legend>
      <c:legendPos val="b"/>
      <c:layout>
        <c:manualLayout>
          <c:xMode val="edge"/>
          <c:yMode val="edge"/>
          <c:x val="3.9458096438851495E-2"/>
          <c:y val="0.91443055998533929"/>
          <c:w val="0.45672177684738047"/>
          <c:h val="5.6797199555937705E-2"/>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solidFill>
                  <a:sysClr val="windowText" lastClr="000000"/>
                </a:solidFill>
              </a:rPr>
              <a:t>Annual</a:t>
            </a:r>
            <a:r>
              <a:rPr lang="en-GB" b="1" baseline="0">
                <a:solidFill>
                  <a:sysClr val="windowText" lastClr="000000"/>
                </a:solidFill>
              </a:rPr>
              <a:t> Performance of CO2 Emission against Target</a:t>
            </a:r>
            <a:r>
              <a:rPr lang="en-GB" b="1">
                <a:solidFill>
                  <a:sysClr val="windowText" lastClr="000000"/>
                </a:solidFill>
              </a:rPr>
              <a:t> </a:t>
            </a:r>
          </a:p>
        </c:rich>
      </c:tx>
      <c:layout>
        <c:manualLayout>
          <c:xMode val="edge"/>
          <c:yMode val="edge"/>
          <c:x val="0.24398972078618661"/>
          <c:y val="2.59459430010989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891867415688"/>
          <c:y val="0.13713529389785695"/>
          <c:w val="0.84920457426942808"/>
          <c:h val="0.5913503670299104"/>
        </c:manualLayout>
      </c:layout>
      <c:lineChart>
        <c:grouping val="standard"/>
        <c:varyColors val="0"/>
        <c:ser>
          <c:idx val="4"/>
          <c:order val="0"/>
          <c:tx>
            <c:strRef>
              <c:f>'New Target from 2020- Old GIA'!$D$2</c:f>
              <c:strCache>
                <c:ptCount val="1"/>
                <c:pt idx="0">
                  <c:v>Actual (from annual report) Tonnes</c:v>
                </c:pt>
              </c:strCache>
            </c:strRef>
          </c:tx>
          <c:spPr>
            <a:ln w="28575" cap="rnd">
              <a:solidFill>
                <a:srgbClr val="FF0000"/>
              </a:solidFill>
              <a:round/>
            </a:ln>
            <a:effectLst/>
          </c:spPr>
          <c:marker>
            <c:symbol val="circle"/>
            <c:size val="6"/>
            <c:spPr>
              <a:solidFill>
                <a:schemeClr val="accent2"/>
              </a:solidFill>
              <a:ln w="9525">
                <a:solidFill>
                  <a:schemeClr val="tx1"/>
                </a:solidFill>
              </a:ln>
              <a:effectLst/>
            </c:spPr>
          </c:marker>
          <c:dLbls>
            <c:dLbl>
              <c:idx val="0"/>
              <c:tx>
                <c:rich>
                  <a:bodyPr/>
                  <a:lstStyle/>
                  <a:p>
                    <a:endParaRPr lang="en-GB"/>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35AE-418D-B508-DA1CEF1793C5}"/>
                </c:ext>
              </c:extLst>
            </c:dLbl>
            <c:dLbl>
              <c:idx val="1"/>
              <c:tx>
                <c:rich>
                  <a:bodyPr/>
                  <a:lstStyle/>
                  <a:p>
                    <a:fld id="{308A63D0-7727-4897-85C9-A6A2DE9BDA86}"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5AE-418D-B508-DA1CEF1793C5}"/>
                </c:ext>
              </c:extLst>
            </c:dLbl>
            <c:dLbl>
              <c:idx val="2"/>
              <c:tx>
                <c:rich>
                  <a:bodyPr/>
                  <a:lstStyle/>
                  <a:p>
                    <a:fld id="{28F120AD-C807-4834-BAEF-D87431996DEB}"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5AE-418D-B508-DA1CEF1793C5}"/>
                </c:ext>
              </c:extLst>
            </c:dLbl>
            <c:dLbl>
              <c:idx val="3"/>
              <c:tx>
                <c:rich>
                  <a:bodyPr/>
                  <a:lstStyle/>
                  <a:p>
                    <a:fld id="{1800218F-C761-46C0-BD88-C0FCD231246D}"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5AE-418D-B508-DA1CEF1793C5}"/>
                </c:ext>
              </c:extLst>
            </c:dLbl>
            <c:dLbl>
              <c:idx val="4"/>
              <c:tx>
                <c:rich>
                  <a:bodyPr/>
                  <a:lstStyle/>
                  <a:p>
                    <a:endParaRPr lang="en-GB"/>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35AE-418D-B508-DA1CEF1793C5}"/>
                </c:ext>
              </c:extLst>
            </c:dLbl>
            <c:dLbl>
              <c:idx val="5"/>
              <c:tx>
                <c:rich>
                  <a:bodyPr/>
                  <a:lstStyle/>
                  <a:p>
                    <a:fld id="{807E71DC-7967-40F9-8667-E58131C5A0BC}"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35AE-418D-B508-DA1CEF1793C5}"/>
                </c:ext>
              </c:extLst>
            </c:dLbl>
            <c:dLbl>
              <c:idx val="6"/>
              <c:tx>
                <c:rich>
                  <a:bodyPr/>
                  <a:lstStyle/>
                  <a:p>
                    <a:fld id="{C178C4A1-ABA9-475A-BAFA-874B56EEDB98}"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35AE-418D-B508-DA1CEF1793C5}"/>
                </c:ext>
              </c:extLst>
            </c:dLbl>
            <c:dLbl>
              <c:idx val="7"/>
              <c:tx>
                <c:rich>
                  <a:bodyPr/>
                  <a:lstStyle/>
                  <a:p>
                    <a:fld id="{A02FA086-0371-4E7C-BD17-8502213A8997}"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35AE-418D-B508-DA1CEF1793C5}"/>
                </c:ext>
              </c:extLst>
            </c:dLbl>
            <c:dLbl>
              <c:idx val="8"/>
              <c:tx>
                <c:rich>
                  <a:bodyPr/>
                  <a:lstStyle/>
                  <a:p>
                    <a:fld id="{36C30AE2-E533-45C0-9E71-7DCC2AC5441C}"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35AE-418D-B508-DA1CEF1793C5}"/>
                </c:ext>
              </c:extLst>
            </c:dLbl>
            <c:dLbl>
              <c:idx val="9"/>
              <c:tx>
                <c:rich>
                  <a:bodyPr/>
                  <a:lstStyle/>
                  <a:p>
                    <a:fld id="{BF0AB791-D77B-4024-852F-28D1ED765F7B}"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35AE-418D-B508-DA1CEF1793C5}"/>
                </c:ext>
              </c:extLst>
            </c:dLbl>
            <c:dLbl>
              <c:idx val="10"/>
              <c:tx>
                <c:rich>
                  <a:bodyPr/>
                  <a:lstStyle/>
                  <a:p>
                    <a:fld id="{BDD40C1C-F050-473C-8BCA-6C8B6222473E}"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35AE-418D-B508-DA1CEF1793C5}"/>
                </c:ext>
              </c:extLst>
            </c:dLbl>
            <c:dLbl>
              <c:idx val="11"/>
              <c:tx>
                <c:rich>
                  <a:bodyPr/>
                  <a:lstStyle/>
                  <a:p>
                    <a:fld id="{0EDC4EA7-EA71-4A3E-AB3E-4306AAE271DD}"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5AE-418D-B508-DA1CEF1793C5}"/>
                </c:ext>
              </c:extLst>
            </c:dLbl>
            <c:dLbl>
              <c:idx val="12"/>
              <c:tx>
                <c:rich>
                  <a:bodyPr/>
                  <a:lstStyle/>
                  <a:p>
                    <a:fld id="{072B26F8-92A6-4B47-A795-34B751086921}"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35AE-418D-B508-DA1CEF1793C5}"/>
                </c:ext>
              </c:extLst>
            </c:dLbl>
            <c:dLbl>
              <c:idx val="13"/>
              <c:tx>
                <c:rich>
                  <a:bodyPr/>
                  <a:lstStyle/>
                  <a:p>
                    <a:fld id="{5AE5F211-9847-4F9B-B1EE-31AC23081701}"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35AE-418D-B508-DA1CEF1793C5}"/>
                </c:ext>
              </c:extLst>
            </c:dLbl>
            <c:dLbl>
              <c:idx val="14"/>
              <c:tx>
                <c:rich>
                  <a:bodyPr/>
                  <a:lstStyle/>
                  <a:p>
                    <a:fld id="{23FEF63D-48EF-4A71-8D33-AC79C92C762F}"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layout>
                    <c:manualLayout>
                      <c:w val="5.6973672683437934E-2"/>
                      <c:h val="7.1334873290731599E-2"/>
                    </c:manualLayout>
                  </c15:layout>
                  <c15:dlblFieldTable/>
                  <c15:showDataLabelsRange val="1"/>
                </c:ext>
                <c:ext xmlns:c16="http://schemas.microsoft.com/office/drawing/2014/chart" uri="{C3380CC4-5D6E-409C-BE32-E72D297353CC}">
                  <c16:uniqueId val="{0000000E-35AE-418D-B508-DA1CEF1793C5}"/>
                </c:ext>
              </c:extLst>
            </c:dLbl>
            <c:dLbl>
              <c:idx val="15"/>
              <c:tx>
                <c:rich>
                  <a:bodyPr/>
                  <a:lstStyle/>
                  <a:p>
                    <a:fld id="{6F0BC8FB-F958-4407-A9B6-79658F772B4F}"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35AE-418D-B508-DA1CEF1793C5}"/>
                </c:ext>
              </c:extLst>
            </c:dLbl>
            <c:dLbl>
              <c:idx val="16"/>
              <c:tx>
                <c:rich>
                  <a:bodyPr/>
                  <a:lstStyle/>
                  <a:p>
                    <a:fld id="{886BF848-D5DA-4738-B4F9-305B011E157E}"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35AE-418D-B508-DA1CEF1793C5}"/>
                </c:ext>
              </c:extLst>
            </c:dLbl>
            <c:spPr>
              <a:noFill/>
              <a:ln>
                <a:noFill/>
              </a:ln>
              <a:effectLst/>
            </c:spPr>
            <c:txPr>
              <a:bodyPr rot="0" spcFirstLastPara="1" vertOverflow="ellipsis" horzOverflow="clip"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'New Target from 2020- Old GIA'!$A$3:$A$23</c:f>
              <c:strCache>
                <c:ptCount val="16"/>
                <c:pt idx="0">
                  <c:v>2019/20</c:v>
                </c:pt>
                <c:pt idx="1">
                  <c:v>2020/21</c:v>
                </c:pt>
                <c:pt idx="2">
                  <c:v>2021/22</c:v>
                </c:pt>
                <c:pt idx="3">
                  <c:v>2022/23</c:v>
                </c:pt>
                <c:pt idx="4">
                  <c:v>2023/24</c:v>
                </c:pt>
                <c:pt idx="5">
                  <c:v>2024/25</c:v>
                </c:pt>
                <c:pt idx="6">
                  <c:v>2025/26</c:v>
                </c:pt>
                <c:pt idx="7">
                  <c:v>2026/27</c:v>
                </c:pt>
                <c:pt idx="8">
                  <c:v>2027/28</c:v>
                </c:pt>
                <c:pt idx="9">
                  <c:v>2028/29</c:v>
                </c:pt>
                <c:pt idx="10">
                  <c:v>2029/30</c:v>
                </c:pt>
                <c:pt idx="11">
                  <c:v>2030/31</c:v>
                </c:pt>
                <c:pt idx="12">
                  <c:v>2031/32</c:v>
                </c:pt>
                <c:pt idx="13">
                  <c:v>2032/33</c:v>
                </c:pt>
                <c:pt idx="14">
                  <c:v>2033/34</c:v>
                </c:pt>
                <c:pt idx="15">
                  <c:v>2034/35</c:v>
                </c:pt>
              </c:strCache>
            </c:strRef>
          </c:cat>
          <c:val>
            <c:numRef>
              <c:f>'New Target from 2020- Old GIA'!$D$3:$D$19</c:f>
              <c:numCache>
                <c:formatCode>General</c:formatCode>
                <c:ptCount val="17"/>
                <c:pt idx="1">
                  <c:v>6631</c:v>
                </c:pt>
                <c:pt idx="2">
                  <c:v>5939</c:v>
                </c:pt>
                <c:pt idx="3">
                  <c:v>5900</c:v>
                </c:pt>
              </c:numCache>
            </c:numRef>
          </c:val>
          <c:smooth val="0"/>
          <c:extLst>
            <c:ext xmlns:c15="http://schemas.microsoft.com/office/drawing/2012/chart" uri="{02D57815-91ED-43cb-92C2-25804820EDAC}">
              <c15:datalabelsRange>
                <c15:f>'New Target from 2020- Old GIA'!$F$3:$F$23</c15:f>
                <c15:dlblRangeCache>
                  <c:ptCount val="21"/>
                  <c:pt idx="1">
                    <c:v>4.2%</c:v>
                  </c:pt>
                  <c:pt idx="2">
                    <c:v>-1.3%</c:v>
                  </c:pt>
                  <c:pt idx="3">
                    <c:v>4.0%</c:v>
                  </c:pt>
                </c15:dlblRangeCache>
              </c15:datalabelsRange>
            </c:ext>
            <c:ext xmlns:c16="http://schemas.microsoft.com/office/drawing/2014/chart" uri="{C3380CC4-5D6E-409C-BE32-E72D297353CC}">
              <c16:uniqueId val="{00000011-35AE-418D-B508-DA1CEF1793C5}"/>
            </c:ext>
          </c:extLst>
        </c:ser>
        <c:ser>
          <c:idx val="9"/>
          <c:order val="2"/>
          <c:tx>
            <c:strRef>
              <c:f>'New Target from 2020- Old GIA'!$B$2</c:f>
              <c:strCache>
                <c:ptCount val="1"/>
                <c:pt idx="0">
                  <c:v>Target (tonnes)</c:v>
                </c:pt>
              </c:strCache>
            </c:strRef>
          </c:tx>
          <c:spPr>
            <a:ln w="28575" cap="rnd">
              <a:solidFill>
                <a:schemeClr val="accent4">
                  <a:lumMod val="60000"/>
                </a:schemeClr>
              </a:solidFill>
              <a:round/>
            </a:ln>
            <a:effectLst/>
          </c:spPr>
          <c:marker>
            <c:symbol val="circle"/>
            <c:size val="6"/>
            <c:spPr>
              <a:solidFill>
                <a:schemeClr val="tx1">
                  <a:lumMod val="65000"/>
                  <a:lumOff val="35000"/>
                </a:schemeClr>
              </a:solidFill>
              <a:ln w="9525">
                <a:solidFill>
                  <a:schemeClr val="tx1"/>
                </a:solidFill>
              </a:ln>
              <a:effectLst/>
            </c:spPr>
          </c:marker>
          <c:cat>
            <c:strRef>
              <c:f>'New Target from 2020- Old GIA'!$A$3:$A$23</c:f>
              <c:strCache>
                <c:ptCount val="16"/>
                <c:pt idx="0">
                  <c:v>2019/20</c:v>
                </c:pt>
                <c:pt idx="1">
                  <c:v>2020/21</c:v>
                </c:pt>
                <c:pt idx="2">
                  <c:v>2021/22</c:v>
                </c:pt>
                <c:pt idx="3">
                  <c:v>2022/23</c:v>
                </c:pt>
                <c:pt idx="4">
                  <c:v>2023/24</c:v>
                </c:pt>
                <c:pt idx="5">
                  <c:v>2024/25</c:v>
                </c:pt>
                <c:pt idx="6">
                  <c:v>2025/26</c:v>
                </c:pt>
                <c:pt idx="7">
                  <c:v>2026/27</c:v>
                </c:pt>
                <c:pt idx="8">
                  <c:v>2027/28</c:v>
                </c:pt>
                <c:pt idx="9">
                  <c:v>2028/29</c:v>
                </c:pt>
                <c:pt idx="10">
                  <c:v>2029/30</c:v>
                </c:pt>
                <c:pt idx="11">
                  <c:v>2030/31</c:v>
                </c:pt>
                <c:pt idx="12">
                  <c:v>2031/32</c:v>
                </c:pt>
                <c:pt idx="13">
                  <c:v>2032/33</c:v>
                </c:pt>
                <c:pt idx="14">
                  <c:v>2033/34</c:v>
                </c:pt>
                <c:pt idx="15">
                  <c:v>2034/35</c:v>
                </c:pt>
              </c:strCache>
            </c:strRef>
          </c:cat>
          <c:val>
            <c:numRef>
              <c:f>'New Target from 2020- Old GIA'!$B$3:$B$19</c:f>
              <c:numCache>
                <c:formatCode>_-* #,##0_-;\-* #,##0_-;_-* "-"??_-;_-@_-</c:formatCode>
                <c:ptCount val="17"/>
                <c:pt idx="0">
                  <c:v>6713</c:v>
                </c:pt>
                <c:pt idx="1">
                  <c:v>6365.5</c:v>
                </c:pt>
                <c:pt idx="2">
                  <c:v>6018</c:v>
                </c:pt>
                <c:pt idx="3">
                  <c:v>5670.5</c:v>
                </c:pt>
                <c:pt idx="4">
                  <c:v>5323</c:v>
                </c:pt>
                <c:pt idx="5">
                  <c:v>4975.5</c:v>
                </c:pt>
                <c:pt idx="6">
                  <c:v>4628</c:v>
                </c:pt>
                <c:pt idx="7">
                  <c:v>4280.5</c:v>
                </c:pt>
                <c:pt idx="8">
                  <c:v>3933</c:v>
                </c:pt>
                <c:pt idx="9">
                  <c:v>3585.5</c:v>
                </c:pt>
                <c:pt idx="10">
                  <c:v>3238</c:v>
                </c:pt>
                <c:pt idx="11">
                  <c:v>2890.5</c:v>
                </c:pt>
                <c:pt idx="12">
                  <c:v>2543</c:v>
                </c:pt>
                <c:pt idx="13">
                  <c:v>2195.5</c:v>
                </c:pt>
                <c:pt idx="14">
                  <c:v>1848</c:v>
                </c:pt>
                <c:pt idx="15">
                  <c:v>1500.5</c:v>
                </c:pt>
              </c:numCache>
            </c:numRef>
          </c:val>
          <c:smooth val="0"/>
          <c:extLst>
            <c:ext xmlns:c16="http://schemas.microsoft.com/office/drawing/2014/chart" uri="{C3380CC4-5D6E-409C-BE32-E72D297353CC}">
              <c16:uniqueId val="{00000012-35AE-418D-B508-DA1CEF1793C5}"/>
            </c:ext>
          </c:extLst>
        </c:ser>
        <c:dLbls>
          <c:showLegendKey val="0"/>
          <c:showVal val="0"/>
          <c:showCatName val="0"/>
          <c:showSerName val="0"/>
          <c:showPercent val="0"/>
          <c:showBubbleSize val="0"/>
        </c:dLbls>
        <c:marker val="1"/>
        <c:smooth val="0"/>
        <c:axId val="178307864"/>
        <c:axId val="178308256"/>
        <c:extLst>
          <c:ext xmlns:c15="http://schemas.microsoft.com/office/drawing/2012/chart" uri="{02D57815-91ED-43cb-92C2-25804820EDAC}">
            <c15:filteredLineSeries>
              <c15:ser>
                <c:idx val="7"/>
                <c:order val="1"/>
                <c:tx>
                  <c:strRef>
                    <c:extLst>
                      <c:ext uri="{02D57815-91ED-43cb-92C2-25804820EDAC}">
                        <c15:formulaRef>
                          <c15:sqref>'CO2 Target-VC'!$K$3</c15:sqref>
                        </c15:formulaRef>
                      </c:ext>
                    </c:extLst>
                    <c:strCache>
                      <c:ptCount val="1"/>
                      <c:pt idx="0">
                        <c:v>Achievement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extLst>
                      <c:ext uri="{02D57815-91ED-43cb-92C2-25804820EDAC}">
                        <c15:formulaRef>
                          <c15:sqref>'New Target from 2020- Old GIA'!$A$3:$A$23</c15:sqref>
                        </c15:formulaRef>
                      </c:ext>
                    </c:extLst>
                    <c:strCache>
                      <c:ptCount val="16"/>
                      <c:pt idx="0">
                        <c:v>2019/20</c:v>
                      </c:pt>
                      <c:pt idx="1">
                        <c:v>2020/21</c:v>
                      </c:pt>
                      <c:pt idx="2">
                        <c:v>2021/22</c:v>
                      </c:pt>
                      <c:pt idx="3">
                        <c:v>2022/23</c:v>
                      </c:pt>
                      <c:pt idx="4">
                        <c:v>2023/24</c:v>
                      </c:pt>
                      <c:pt idx="5">
                        <c:v>2024/25</c:v>
                      </c:pt>
                      <c:pt idx="6">
                        <c:v>2025/26</c:v>
                      </c:pt>
                      <c:pt idx="7">
                        <c:v>2026/27</c:v>
                      </c:pt>
                      <c:pt idx="8">
                        <c:v>2027/28</c:v>
                      </c:pt>
                      <c:pt idx="9">
                        <c:v>2028/29</c:v>
                      </c:pt>
                      <c:pt idx="10">
                        <c:v>2029/30</c:v>
                      </c:pt>
                      <c:pt idx="11">
                        <c:v>2030/31</c:v>
                      </c:pt>
                      <c:pt idx="12">
                        <c:v>2031/32</c:v>
                      </c:pt>
                      <c:pt idx="13">
                        <c:v>2032/33</c:v>
                      </c:pt>
                      <c:pt idx="14">
                        <c:v>2033/34</c:v>
                      </c:pt>
                      <c:pt idx="15">
                        <c:v>2034/35</c:v>
                      </c:pt>
                    </c:strCache>
                  </c:strRef>
                </c:cat>
                <c:val>
                  <c:numRef>
                    <c:extLst>
                      <c:ext uri="{02D57815-91ED-43cb-92C2-25804820EDAC}">
                        <c15:formulaRef>
                          <c15:sqref>'CO2 Target-VC'!$K$4:$K$19</c15:sqref>
                        </c15:formulaRef>
                      </c:ext>
                    </c:extLst>
                    <c:numCache>
                      <c:formatCode>General</c:formatCode>
                      <c:ptCount val="16"/>
                      <c:pt idx="3" formatCode="#,##0">
                        <c:v>14138.236000000001</c:v>
                      </c:pt>
                      <c:pt idx="4" formatCode="#,##0">
                        <c:v>15270.395</c:v>
                      </c:pt>
                      <c:pt idx="5" formatCode="#,##0">
                        <c:v>13765.009470000001</c:v>
                      </c:pt>
                      <c:pt idx="6" formatCode="#,##0">
                        <c:v>13131.507170000001</c:v>
                      </c:pt>
                      <c:pt idx="7" formatCode="#,##0">
                        <c:v>12244.511</c:v>
                      </c:pt>
                      <c:pt idx="8" formatCode="#,##0">
                        <c:v>13628.69</c:v>
                      </c:pt>
                    </c:numCache>
                  </c:numRef>
                </c:val>
                <c:smooth val="0"/>
                <c:extLst>
                  <c:ext xmlns:c16="http://schemas.microsoft.com/office/drawing/2014/chart" uri="{C3380CC4-5D6E-409C-BE32-E72D297353CC}">
                    <c16:uniqueId val="{00000013-35AE-418D-B508-DA1CEF1793C5}"/>
                  </c:ext>
                </c:extLst>
              </c15:ser>
            </c15:filteredLineSeries>
          </c:ext>
        </c:extLst>
      </c:lineChart>
      <c:catAx>
        <c:axId val="178307864"/>
        <c:scaling>
          <c:orientation val="minMax"/>
        </c:scaling>
        <c:delete val="0"/>
        <c:axPos val="b"/>
        <c:title>
          <c:tx>
            <c:rich>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GB" sz="1050" b="1">
                    <a:solidFill>
                      <a:sysClr val="windowText" lastClr="000000"/>
                    </a:solidFill>
                  </a:rPr>
                  <a:t>Year</a:t>
                </a:r>
              </a:p>
            </c:rich>
          </c:tx>
          <c:layout>
            <c:manualLayout>
              <c:xMode val="edge"/>
              <c:yMode val="edge"/>
              <c:x val="0.49627231923599474"/>
              <c:y val="0.86014637325429544"/>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8308256"/>
        <c:crosses val="autoZero"/>
        <c:auto val="1"/>
        <c:lblAlgn val="ctr"/>
        <c:lblOffset val="100"/>
        <c:noMultiLvlLbl val="0"/>
      </c:catAx>
      <c:valAx>
        <c:axId val="178308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GB" sz="1050" b="1">
                    <a:solidFill>
                      <a:sysClr val="windowText" lastClr="000000"/>
                    </a:solidFill>
                  </a:rPr>
                  <a:t>CO2 (Tonnes)</a:t>
                </a:r>
              </a:p>
            </c:rich>
          </c:tx>
          <c:layout>
            <c:manualLayout>
              <c:xMode val="edge"/>
              <c:yMode val="edge"/>
              <c:x val="3.2253530421576519E-2"/>
              <c:y val="0.34115270118058189"/>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8307864"/>
        <c:crosses val="autoZero"/>
        <c:crossBetween val="between"/>
      </c:valAx>
      <c:spPr>
        <a:noFill/>
        <a:ln>
          <a:noFill/>
        </a:ln>
        <a:effectLst/>
      </c:spPr>
    </c:plotArea>
    <c:legend>
      <c:legendPos val="b"/>
      <c:layout>
        <c:manualLayout>
          <c:xMode val="edge"/>
          <c:yMode val="edge"/>
          <c:x val="3.9458096438851495E-2"/>
          <c:y val="0.91443055998533929"/>
          <c:w val="0.45672177684738047"/>
          <c:h val="5.6797199555937705E-2"/>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2AD25-C022-4182-B224-5B2D84CCC358}"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GB"/>
        </a:p>
      </dgm:t>
    </dgm:pt>
    <dgm:pt modelId="{4E3EA52A-BE3D-4CF9-8986-325C9A9A34EF}">
      <dgm:prSet phldrT="[Text]" custT="1"/>
      <dgm:spPr/>
      <dgm:t>
        <a:bodyPr/>
        <a:lstStyle/>
        <a:p>
          <a:pPr rtl="0">
            <a:buClrTx/>
            <a:buSzTx/>
            <a:buFontTx/>
            <a:buNone/>
          </a:pPr>
          <a:r>
            <a:rPr kumimoji="0" lang="en-GB" altLang="en-US" sz="1600" b="1" i="0" u="none" strike="noStrike" cap="none" spc="0" normalizeH="0" baseline="0" noProof="0" dirty="0">
              <a:ln/>
              <a:effectLst/>
              <a:uLnTx/>
              <a:uFillTx/>
              <a:latin typeface="Calibri"/>
              <a:ea typeface="+mn-ea"/>
              <a:cs typeface="+mn-cs"/>
            </a:rPr>
            <a:t>Director of Place Shaping &amp; </a:t>
          </a:r>
        </a:p>
        <a:p>
          <a:pPr>
            <a:buClrTx/>
            <a:buSzTx/>
            <a:buFontTx/>
            <a:buNone/>
          </a:pPr>
          <a:r>
            <a:rPr kumimoji="0" lang="en-GB" altLang="en-US" sz="1600" b="1" i="0" u="none" strike="noStrike" cap="none" spc="0" normalizeH="0" baseline="0" noProof="0" dirty="0">
              <a:ln/>
              <a:effectLst/>
              <a:uLnTx/>
              <a:uFillTx/>
              <a:latin typeface="Calibri"/>
              <a:ea typeface="+mn-ea"/>
              <a:cs typeface="+mn-cs"/>
            </a:rPr>
            <a:t>Town Planning</a:t>
          </a:r>
        </a:p>
        <a:p>
          <a:pPr>
            <a:buClrTx/>
            <a:buSzTx/>
            <a:buFontTx/>
            <a:buNone/>
          </a:pPr>
          <a:r>
            <a:rPr kumimoji="0" lang="en-GB" altLang="en-US" sz="1600" b="0" i="0" u="none" strike="noStrike" cap="none" spc="0" normalizeH="0" baseline="0" noProof="0" dirty="0">
              <a:ln/>
              <a:effectLst/>
              <a:uLnTx/>
              <a:uFillTx/>
              <a:latin typeface="Calibri"/>
              <a:ea typeface="+mn-ea"/>
              <a:cs typeface="+mn-cs"/>
            </a:rPr>
            <a:t>Deirdra </a:t>
          </a:r>
          <a:r>
            <a:rPr kumimoji="0" lang="en-GB" altLang="en-US" sz="1600" b="0" i="0" u="none" strike="noStrike" cap="none" spc="0" normalizeH="0" baseline="0" noProof="0" dirty="0" err="1">
              <a:ln/>
              <a:effectLst/>
              <a:uLnTx/>
              <a:uFillTx/>
              <a:latin typeface="Calibri"/>
              <a:ea typeface="+mn-ea"/>
              <a:cs typeface="+mn-cs"/>
            </a:rPr>
            <a:t>Armsby</a:t>
          </a:r>
          <a:endParaRPr lang="en-GB" sz="1600" dirty="0" err="1">
            <a:latin typeface="Calibri"/>
          </a:endParaRPr>
        </a:p>
      </dgm:t>
    </dgm:pt>
    <dgm:pt modelId="{EA0EDFB4-EDCA-4C70-A090-EF680CB2EB0E}" type="parTrans" cxnId="{D653766F-CFE9-4747-B3B7-16E258D43E54}">
      <dgm:prSet/>
      <dgm:spPr/>
      <dgm:t>
        <a:bodyPr/>
        <a:lstStyle/>
        <a:p>
          <a:endParaRPr lang="en-GB"/>
        </a:p>
      </dgm:t>
    </dgm:pt>
    <dgm:pt modelId="{6C0E9083-4CDA-45A1-8BD3-A0743FAC7216}" type="sibTrans" cxnId="{D653766F-CFE9-4747-B3B7-16E258D43E54}">
      <dgm:prSet/>
      <dgm:spPr/>
      <dgm:t>
        <a:bodyPr/>
        <a:lstStyle/>
        <a:p>
          <a:endParaRPr lang="en-GB"/>
        </a:p>
      </dgm:t>
    </dgm:pt>
    <dgm:pt modelId="{6646CD81-55F6-4430-AA87-E5D4EBFE7D8C}">
      <dgm:prSet phldrT="[Text]" custT="1"/>
      <dgm:spPr>
        <a:solidFill>
          <a:srgbClr val="00B0F0"/>
        </a:solidFill>
      </dgm:spPr>
      <dgm:t>
        <a:bodyPr/>
        <a:lstStyle/>
        <a:p>
          <a:pPr>
            <a:buClrTx/>
            <a:buSzTx/>
            <a:buFontTx/>
            <a:buNone/>
          </a:pPr>
          <a:r>
            <a:rPr kumimoji="0" lang="en-GB" altLang="en-US" sz="1600" b="1" i="0" u="none" strike="noStrike" cap="none" spc="0" normalizeH="0" baseline="0" noProof="0" dirty="0">
              <a:ln/>
              <a:effectLst/>
              <a:uLnTx/>
              <a:uFillTx/>
              <a:latin typeface="Calibri"/>
              <a:ea typeface="+mn-ea"/>
              <a:cs typeface="+mn-cs"/>
            </a:rPr>
            <a:t>Head of Design Conservation &amp; Sustainability</a:t>
          </a:r>
        </a:p>
        <a:p>
          <a:pPr rtl="0">
            <a:buClrTx/>
            <a:buSzTx/>
            <a:buFontTx/>
            <a:buNone/>
          </a:pPr>
          <a:r>
            <a:rPr kumimoji="0" lang="en-GB" altLang="en-US" sz="1600" b="0" i="0" u="none" strike="noStrike" cap="none" spc="0" normalizeH="0" baseline="0" noProof="0" dirty="0">
              <a:ln/>
              <a:effectLst/>
              <a:uLnTx/>
              <a:uFillTx/>
              <a:latin typeface="Calibri"/>
              <a:ea typeface="+mn-ea"/>
              <a:cs typeface="+mn-cs"/>
            </a:rPr>
            <a:t>Tom Burke </a:t>
          </a:r>
          <a:endParaRPr kumimoji="0" lang="en-GB" altLang="en-US" sz="1600" b="1" i="0" u="none" strike="noStrike" cap="none" spc="0" normalizeH="0" baseline="0" noProof="0" dirty="0">
            <a:ln/>
            <a:effectLst/>
            <a:uLnTx/>
            <a:uFillTx/>
            <a:latin typeface="Calibri"/>
            <a:ea typeface="+mn-ea"/>
            <a:cs typeface="+mn-cs"/>
          </a:endParaRPr>
        </a:p>
      </dgm:t>
    </dgm:pt>
    <dgm:pt modelId="{4D9147B1-E9D8-422C-A82F-1AB35C8D79BD}" type="parTrans" cxnId="{06675E59-5740-429B-87C9-3519EABA220C}">
      <dgm:prSet/>
      <dgm:spPr/>
      <dgm:t>
        <a:bodyPr/>
        <a:lstStyle/>
        <a:p>
          <a:endParaRPr lang="en-GB"/>
        </a:p>
      </dgm:t>
    </dgm:pt>
    <dgm:pt modelId="{8A821026-BC03-4CDA-935F-64064E7FF568}" type="sibTrans" cxnId="{06675E59-5740-429B-87C9-3519EABA220C}">
      <dgm:prSet/>
      <dgm:spPr/>
      <dgm:t>
        <a:bodyPr/>
        <a:lstStyle/>
        <a:p>
          <a:endParaRPr lang="en-GB"/>
        </a:p>
      </dgm:t>
    </dgm:pt>
    <dgm:pt modelId="{1669C715-4EC4-4B60-8275-7A615A983C8B}">
      <dgm:prSet phldrT="[Text]" custT="1"/>
      <dgm:spPr/>
      <dgm:t>
        <a:bodyPr/>
        <a:lstStyle/>
        <a:p>
          <a:pPr>
            <a:buClrTx/>
            <a:buSzTx/>
            <a:buFontTx/>
            <a:buNone/>
          </a:pPr>
          <a:r>
            <a:rPr kumimoji="0" lang="en-GB" altLang="en-US" sz="1600" b="1" i="0" u="none" strike="noStrike" cap="none" spc="0" normalizeH="0" baseline="0" noProof="0" dirty="0">
              <a:ln/>
              <a:effectLst/>
              <a:uLnTx/>
              <a:uFillTx/>
              <a:latin typeface="Calibri"/>
              <a:ea typeface="+mn-ea"/>
              <a:cs typeface="+mn-cs"/>
            </a:rPr>
            <a:t>Area Team Leader</a:t>
          </a:r>
        </a:p>
        <a:p>
          <a:pPr>
            <a:buClrTx/>
            <a:buSzTx/>
            <a:buFontTx/>
            <a:buNone/>
          </a:pPr>
          <a:r>
            <a:rPr kumimoji="0" lang="en-GB" altLang="en-US" sz="1600" b="1" i="0" u="none" strike="noStrike" cap="none" spc="0" normalizeH="0" baseline="0" noProof="0" dirty="0">
              <a:ln/>
              <a:effectLst/>
              <a:uLnTx/>
              <a:uFillTx/>
              <a:latin typeface="Calibri"/>
              <a:ea typeface="+mn-ea"/>
              <a:cs typeface="+mn-cs"/>
            </a:rPr>
            <a:t>North Planning Team</a:t>
          </a:r>
        </a:p>
        <a:p>
          <a:pPr>
            <a:buClrTx/>
            <a:buSzTx/>
            <a:buFontTx/>
            <a:buNone/>
          </a:pPr>
          <a:r>
            <a:rPr kumimoji="0" lang="en-GB" altLang="en-US" sz="1600" b="0" i="0" u="none" strike="noStrike" cap="none" spc="0" normalizeH="0" baseline="0" noProof="0" dirty="0">
              <a:ln/>
              <a:effectLst/>
              <a:uLnTx/>
              <a:uFillTx/>
              <a:latin typeface="Calibri"/>
              <a:ea typeface="+mn-ea"/>
              <a:cs typeface="+mn-cs"/>
            </a:rPr>
            <a:t>Amanda Coulson</a:t>
          </a:r>
          <a:endParaRPr lang="en-GB" sz="1600" dirty="0">
            <a:latin typeface="Calibri"/>
          </a:endParaRPr>
        </a:p>
      </dgm:t>
    </dgm:pt>
    <dgm:pt modelId="{7CBB8DA9-5645-4AA8-8E83-21DFCE4AE8BC}" type="parTrans" cxnId="{C35DB11D-FD6D-4A02-BE82-B9A4E5D61F07}">
      <dgm:prSet/>
      <dgm:spPr/>
      <dgm:t>
        <a:bodyPr/>
        <a:lstStyle/>
        <a:p>
          <a:endParaRPr lang="en-GB"/>
        </a:p>
      </dgm:t>
    </dgm:pt>
    <dgm:pt modelId="{85D415D1-774E-4EE7-B700-E72F1BE4937D}" type="sibTrans" cxnId="{C35DB11D-FD6D-4A02-BE82-B9A4E5D61F07}">
      <dgm:prSet/>
      <dgm:spPr/>
      <dgm:t>
        <a:bodyPr/>
        <a:lstStyle/>
        <a:p>
          <a:endParaRPr lang="en-GB"/>
        </a:p>
      </dgm:t>
    </dgm:pt>
    <dgm:pt modelId="{4689AE42-2923-4EF5-A3A3-97A409FDE718}">
      <dgm:prSet phldrT="[Text]" custT="1"/>
      <dgm:spPr/>
      <dgm:t>
        <a:bodyPr/>
        <a:lstStyle/>
        <a:p>
          <a:pPr>
            <a:buClrTx/>
            <a:buSzTx/>
            <a:buFontTx/>
            <a:buNone/>
          </a:pPr>
          <a:r>
            <a:rPr kumimoji="0" lang="en-GB" altLang="en-US" sz="1600" b="1" i="0" u="none" strike="noStrike" cap="none" spc="0" normalizeH="0" baseline="0" noProof="0" dirty="0">
              <a:ln/>
              <a:effectLst/>
              <a:uLnTx/>
              <a:uFillTx/>
              <a:latin typeface="Calibri"/>
              <a:ea typeface="+mn-ea"/>
              <a:cs typeface="+mn-cs"/>
            </a:rPr>
            <a:t>Area Team Leader</a:t>
          </a:r>
        </a:p>
        <a:p>
          <a:pPr rtl="0">
            <a:buClrTx/>
            <a:buSzTx/>
            <a:buFontTx/>
            <a:buNone/>
          </a:pPr>
          <a:r>
            <a:rPr kumimoji="0" lang="en-GB" altLang="en-US" sz="1600" b="1" i="0" u="none" strike="noStrike" cap="none" spc="0" normalizeH="0" baseline="0" noProof="0" dirty="0">
              <a:ln/>
              <a:effectLst/>
              <a:uLnTx/>
              <a:uFillTx/>
              <a:latin typeface="Calibri"/>
              <a:ea typeface="+mn-ea"/>
              <a:cs typeface="+mn-cs"/>
            </a:rPr>
            <a:t>South Planning Team</a:t>
          </a:r>
        </a:p>
        <a:p>
          <a:pPr>
            <a:buClrTx/>
            <a:buSzTx/>
            <a:buFontTx/>
            <a:buNone/>
          </a:pPr>
          <a:r>
            <a:rPr kumimoji="0" lang="en-GB" altLang="en-US" sz="1600" b="0" i="0" u="none" strike="noStrike" cap="none" spc="0" normalizeH="0" baseline="0" noProof="0" dirty="0">
              <a:ln/>
              <a:effectLst/>
              <a:uLnTx/>
              <a:uFillTx/>
              <a:latin typeface="Calibri"/>
              <a:ea typeface="+mn-ea"/>
              <a:cs typeface="+mn-cs"/>
            </a:rPr>
            <a:t>Vincent Nally</a:t>
          </a:r>
          <a:endParaRPr lang="en-GB" sz="1600" dirty="0">
            <a:latin typeface="Calibri"/>
          </a:endParaRPr>
        </a:p>
      </dgm:t>
    </dgm:pt>
    <dgm:pt modelId="{1BC9E491-2448-4792-848D-71B9E89444DF}" type="parTrans" cxnId="{B13BDA67-D873-4DCA-8F69-4C2764DF8BFC}">
      <dgm:prSet/>
      <dgm:spPr/>
      <dgm:t>
        <a:bodyPr/>
        <a:lstStyle/>
        <a:p>
          <a:endParaRPr lang="en-GB"/>
        </a:p>
      </dgm:t>
    </dgm:pt>
    <dgm:pt modelId="{4A50637D-CB85-4476-82CE-CE0988EC1942}" type="sibTrans" cxnId="{B13BDA67-D873-4DCA-8F69-4C2764DF8BFC}">
      <dgm:prSet/>
      <dgm:spPr/>
      <dgm:t>
        <a:bodyPr/>
        <a:lstStyle/>
        <a:p>
          <a:endParaRPr lang="en-GB"/>
        </a:p>
      </dgm:t>
    </dgm:pt>
    <dgm:pt modelId="{0E41DE29-1BAC-42EA-B225-C407395E2BA6}">
      <dgm:prSet phldrT="[Text]" custT="1"/>
      <dgm:spPr/>
      <dgm:t>
        <a:bodyPr/>
        <a:lstStyle/>
        <a:p>
          <a:pPr rtl="0">
            <a:buClrTx/>
            <a:buSzTx/>
            <a:buFontTx/>
            <a:buNone/>
          </a:pPr>
          <a:r>
            <a:rPr kumimoji="0" lang="en-GB" altLang="en-US" sz="1600" b="1" i="0" u="none" strike="noStrike" cap="none" spc="0" normalizeH="0" baseline="0" noProof="0" dirty="0">
              <a:ln>
                <a:noFill/>
              </a:ln>
              <a:solidFill>
                <a:schemeClr val="bg1"/>
              </a:solidFill>
              <a:effectLst/>
              <a:uLnTx/>
              <a:uFillTx/>
              <a:latin typeface="Calibri"/>
              <a:ea typeface="+mn-ea"/>
              <a:cs typeface="+mn-cs"/>
            </a:rPr>
            <a:t>Area Team Leader</a:t>
          </a:r>
        </a:p>
        <a:p>
          <a:pPr rtl="0">
            <a:buClrTx/>
            <a:buSzTx/>
            <a:buFontTx/>
            <a:buNone/>
          </a:pPr>
          <a:r>
            <a:rPr kumimoji="0" lang="en-GB" altLang="en-US" sz="1600" b="1" i="0" u="none" strike="noStrike" cap="none" spc="0" normalizeH="0" baseline="0" noProof="0" dirty="0">
              <a:ln>
                <a:noFill/>
              </a:ln>
              <a:solidFill>
                <a:schemeClr val="bg1"/>
              </a:solidFill>
              <a:effectLst/>
              <a:uLnTx/>
              <a:uFillTx/>
              <a:latin typeface="Calibri"/>
              <a:ea typeface="+mn-ea"/>
              <a:cs typeface="+mn-cs"/>
            </a:rPr>
            <a:t>Central Planning Team</a:t>
          </a:r>
        </a:p>
        <a:p>
          <a:pPr>
            <a:buClrTx/>
            <a:buSzTx/>
            <a:buFontTx/>
            <a:buNone/>
          </a:pPr>
          <a:r>
            <a:rPr kumimoji="0" lang="en-GB" altLang="en-US" sz="1600" b="0" i="0" u="none" strike="noStrike" cap="none" spc="0" normalizeH="0" baseline="0" noProof="0" dirty="0">
              <a:ln>
                <a:noFill/>
              </a:ln>
              <a:solidFill>
                <a:schemeClr val="bg1"/>
              </a:solidFill>
              <a:effectLst/>
              <a:uLnTx/>
              <a:uFillTx/>
              <a:latin typeface="Calibri"/>
              <a:ea typeface="+mn-ea"/>
              <a:cs typeface="+mn-cs"/>
            </a:rPr>
            <a:t>Steve Brandon</a:t>
          </a:r>
          <a:endParaRPr lang="en-GB" sz="1600" dirty="0">
            <a:solidFill>
              <a:schemeClr val="bg1"/>
            </a:solidFill>
            <a:latin typeface="Calibri"/>
          </a:endParaRPr>
        </a:p>
      </dgm:t>
    </dgm:pt>
    <dgm:pt modelId="{0FABDD75-BE2B-4E54-BFEC-59677A90D589}" type="parTrans" cxnId="{6F760011-22D7-43C3-8E48-72B1337C04A3}">
      <dgm:prSet/>
      <dgm:spPr/>
      <dgm:t>
        <a:bodyPr/>
        <a:lstStyle/>
        <a:p>
          <a:endParaRPr lang="en-GB"/>
        </a:p>
      </dgm:t>
    </dgm:pt>
    <dgm:pt modelId="{EE9AAFA6-4869-4283-A741-85636158442A}" type="sibTrans" cxnId="{6F760011-22D7-43C3-8E48-72B1337C04A3}">
      <dgm:prSet/>
      <dgm:spPr/>
      <dgm:t>
        <a:bodyPr/>
        <a:lstStyle/>
        <a:p>
          <a:endParaRPr lang="en-GB"/>
        </a:p>
      </dgm:t>
    </dgm:pt>
    <dgm:pt modelId="{85C43941-B78E-4D0A-8911-FC9B710217D9}" type="pres">
      <dgm:prSet presAssocID="{6B82AD25-C022-4182-B224-5B2D84CCC358}" presName="hierChild1" presStyleCnt="0">
        <dgm:presLayoutVars>
          <dgm:orgChart val="1"/>
          <dgm:chPref val="1"/>
          <dgm:dir/>
          <dgm:animOne val="branch"/>
          <dgm:animLvl val="lvl"/>
          <dgm:resizeHandles/>
        </dgm:presLayoutVars>
      </dgm:prSet>
      <dgm:spPr/>
    </dgm:pt>
    <dgm:pt modelId="{3171707D-1BD8-41DB-90A9-840A4911FFD1}" type="pres">
      <dgm:prSet presAssocID="{4E3EA52A-BE3D-4CF9-8986-325C9A9A34EF}" presName="hierRoot1" presStyleCnt="0">
        <dgm:presLayoutVars>
          <dgm:hierBranch val="init"/>
        </dgm:presLayoutVars>
      </dgm:prSet>
      <dgm:spPr/>
    </dgm:pt>
    <dgm:pt modelId="{392BFDBA-BFE0-4314-9C67-64CA4670805D}" type="pres">
      <dgm:prSet presAssocID="{4E3EA52A-BE3D-4CF9-8986-325C9A9A34EF}" presName="rootComposite1" presStyleCnt="0"/>
      <dgm:spPr/>
    </dgm:pt>
    <dgm:pt modelId="{C88AE0EF-9DB9-4509-9602-388DDB0589B6}" type="pres">
      <dgm:prSet presAssocID="{4E3EA52A-BE3D-4CF9-8986-325C9A9A34EF}" presName="rootText1" presStyleLbl="node0" presStyleIdx="0" presStyleCnt="1">
        <dgm:presLayoutVars>
          <dgm:chPref val="3"/>
        </dgm:presLayoutVars>
      </dgm:prSet>
      <dgm:spPr/>
    </dgm:pt>
    <dgm:pt modelId="{01F88CF5-E495-4FA5-9850-E9D8F60B5261}" type="pres">
      <dgm:prSet presAssocID="{4E3EA52A-BE3D-4CF9-8986-325C9A9A34EF}" presName="rootConnector1" presStyleLbl="node1" presStyleIdx="0" presStyleCnt="0"/>
      <dgm:spPr/>
    </dgm:pt>
    <dgm:pt modelId="{FCD06D97-D49B-481B-948A-9068FBAA839C}" type="pres">
      <dgm:prSet presAssocID="{4E3EA52A-BE3D-4CF9-8986-325C9A9A34EF}" presName="hierChild2" presStyleCnt="0"/>
      <dgm:spPr/>
    </dgm:pt>
    <dgm:pt modelId="{8E1B6C4A-366F-4637-88DD-01CEEA06D9C3}" type="pres">
      <dgm:prSet presAssocID="{4D9147B1-E9D8-422C-A82F-1AB35C8D79BD}" presName="Name37" presStyleLbl="parChTrans1D2" presStyleIdx="0" presStyleCnt="4"/>
      <dgm:spPr/>
    </dgm:pt>
    <dgm:pt modelId="{8369C2A5-7004-478F-A327-3FE5EFE1D50E}" type="pres">
      <dgm:prSet presAssocID="{6646CD81-55F6-4430-AA87-E5D4EBFE7D8C}" presName="hierRoot2" presStyleCnt="0">
        <dgm:presLayoutVars>
          <dgm:hierBranch val="init"/>
        </dgm:presLayoutVars>
      </dgm:prSet>
      <dgm:spPr/>
    </dgm:pt>
    <dgm:pt modelId="{5AF06808-2C8E-4836-A7B3-2EA4E2C2B7C2}" type="pres">
      <dgm:prSet presAssocID="{6646CD81-55F6-4430-AA87-E5D4EBFE7D8C}" presName="rootComposite" presStyleCnt="0"/>
      <dgm:spPr/>
    </dgm:pt>
    <dgm:pt modelId="{A49958AA-35D4-4861-B337-A31BF246C4A6}" type="pres">
      <dgm:prSet presAssocID="{6646CD81-55F6-4430-AA87-E5D4EBFE7D8C}" presName="rootText" presStyleLbl="node2" presStyleIdx="0" presStyleCnt="4">
        <dgm:presLayoutVars>
          <dgm:chPref val="3"/>
        </dgm:presLayoutVars>
      </dgm:prSet>
      <dgm:spPr/>
    </dgm:pt>
    <dgm:pt modelId="{906526C1-73F4-4759-9F3F-502D39DA01D9}" type="pres">
      <dgm:prSet presAssocID="{6646CD81-55F6-4430-AA87-E5D4EBFE7D8C}" presName="rootConnector" presStyleLbl="node2" presStyleIdx="0" presStyleCnt="4"/>
      <dgm:spPr/>
    </dgm:pt>
    <dgm:pt modelId="{C4AF353E-B658-491B-A62D-E32C3CC4D02A}" type="pres">
      <dgm:prSet presAssocID="{6646CD81-55F6-4430-AA87-E5D4EBFE7D8C}" presName="hierChild4" presStyleCnt="0"/>
      <dgm:spPr/>
    </dgm:pt>
    <dgm:pt modelId="{91E76FC7-282F-459F-AB1E-6DDEF09ED1D4}" type="pres">
      <dgm:prSet presAssocID="{6646CD81-55F6-4430-AA87-E5D4EBFE7D8C}" presName="hierChild5" presStyleCnt="0"/>
      <dgm:spPr/>
    </dgm:pt>
    <dgm:pt modelId="{302DB86C-9B77-4291-9AF8-11AB9067B086}" type="pres">
      <dgm:prSet presAssocID="{7CBB8DA9-5645-4AA8-8E83-21DFCE4AE8BC}" presName="Name37" presStyleLbl="parChTrans1D2" presStyleIdx="1" presStyleCnt="4"/>
      <dgm:spPr/>
    </dgm:pt>
    <dgm:pt modelId="{71B3DB97-C009-4EE8-BB3E-5E27F1DDD5A9}" type="pres">
      <dgm:prSet presAssocID="{1669C715-4EC4-4B60-8275-7A615A983C8B}" presName="hierRoot2" presStyleCnt="0">
        <dgm:presLayoutVars>
          <dgm:hierBranch val="init"/>
        </dgm:presLayoutVars>
      </dgm:prSet>
      <dgm:spPr/>
    </dgm:pt>
    <dgm:pt modelId="{03114EC8-308D-4592-AFD9-D96993B6A1A0}" type="pres">
      <dgm:prSet presAssocID="{1669C715-4EC4-4B60-8275-7A615A983C8B}" presName="rootComposite" presStyleCnt="0"/>
      <dgm:spPr/>
    </dgm:pt>
    <dgm:pt modelId="{859EADF0-0E5E-4B7E-89A9-2A21E3E6E9C4}" type="pres">
      <dgm:prSet presAssocID="{1669C715-4EC4-4B60-8275-7A615A983C8B}" presName="rootText" presStyleLbl="node2" presStyleIdx="1" presStyleCnt="4">
        <dgm:presLayoutVars>
          <dgm:chPref val="3"/>
        </dgm:presLayoutVars>
      </dgm:prSet>
      <dgm:spPr/>
    </dgm:pt>
    <dgm:pt modelId="{D2F43029-7A64-468C-B610-0045BFDB6C28}" type="pres">
      <dgm:prSet presAssocID="{1669C715-4EC4-4B60-8275-7A615A983C8B}" presName="rootConnector" presStyleLbl="node2" presStyleIdx="1" presStyleCnt="4"/>
      <dgm:spPr/>
    </dgm:pt>
    <dgm:pt modelId="{48EA6216-B0C4-445C-840D-3A5CD287EB2B}" type="pres">
      <dgm:prSet presAssocID="{1669C715-4EC4-4B60-8275-7A615A983C8B}" presName="hierChild4" presStyleCnt="0"/>
      <dgm:spPr/>
    </dgm:pt>
    <dgm:pt modelId="{C275FFAB-6C7C-4189-8201-B658149B4B1C}" type="pres">
      <dgm:prSet presAssocID="{1669C715-4EC4-4B60-8275-7A615A983C8B}" presName="hierChild5" presStyleCnt="0"/>
      <dgm:spPr/>
    </dgm:pt>
    <dgm:pt modelId="{A5A47148-4399-442C-8C2A-85CC32F760E4}" type="pres">
      <dgm:prSet presAssocID="{1BC9E491-2448-4792-848D-71B9E89444DF}" presName="Name37" presStyleLbl="parChTrans1D2" presStyleIdx="2" presStyleCnt="4"/>
      <dgm:spPr/>
    </dgm:pt>
    <dgm:pt modelId="{60021746-367F-40D2-BE21-4782DEDCEFB7}" type="pres">
      <dgm:prSet presAssocID="{4689AE42-2923-4EF5-A3A3-97A409FDE718}" presName="hierRoot2" presStyleCnt="0">
        <dgm:presLayoutVars>
          <dgm:hierBranch val="init"/>
        </dgm:presLayoutVars>
      </dgm:prSet>
      <dgm:spPr/>
    </dgm:pt>
    <dgm:pt modelId="{AF6964A4-F757-4FF2-88ED-97F70D452668}" type="pres">
      <dgm:prSet presAssocID="{4689AE42-2923-4EF5-A3A3-97A409FDE718}" presName="rootComposite" presStyleCnt="0"/>
      <dgm:spPr/>
    </dgm:pt>
    <dgm:pt modelId="{FB461754-5CF9-4C06-963A-74288DEB6819}" type="pres">
      <dgm:prSet presAssocID="{4689AE42-2923-4EF5-A3A3-97A409FDE718}" presName="rootText" presStyleLbl="node2" presStyleIdx="2" presStyleCnt="4">
        <dgm:presLayoutVars>
          <dgm:chPref val="3"/>
        </dgm:presLayoutVars>
      </dgm:prSet>
      <dgm:spPr/>
    </dgm:pt>
    <dgm:pt modelId="{F23D1D2F-C79F-4860-8B84-38494B94DF7A}" type="pres">
      <dgm:prSet presAssocID="{4689AE42-2923-4EF5-A3A3-97A409FDE718}" presName="rootConnector" presStyleLbl="node2" presStyleIdx="2" presStyleCnt="4"/>
      <dgm:spPr/>
    </dgm:pt>
    <dgm:pt modelId="{39F0C863-E6C4-4435-9A8D-97C0FC5717F0}" type="pres">
      <dgm:prSet presAssocID="{4689AE42-2923-4EF5-A3A3-97A409FDE718}" presName="hierChild4" presStyleCnt="0"/>
      <dgm:spPr/>
    </dgm:pt>
    <dgm:pt modelId="{782E543F-2C22-4C33-82DF-1B30C99259AA}" type="pres">
      <dgm:prSet presAssocID="{4689AE42-2923-4EF5-A3A3-97A409FDE718}" presName="hierChild5" presStyleCnt="0"/>
      <dgm:spPr/>
    </dgm:pt>
    <dgm:pt modelId="{68947DA1-58BE-4E75-A695-134E96330936}" type="pres">
      <dgm:prSet presAssocID="{0FABDD75-BE2B-4E54-BFEC-59677A90D589}" presName="Name37" presStyleLbl="parChTrans1D2" presStyleIdx="3" presStyleCnt="4"/>
      <dgm:spPr/>
    </dgm:pt>
    <dgm:pt modelId="{01AAFA14-6BAC-46B7-989C-FEA3B18A8CB5}" type="pres">
      <dgm:prSet presAssocID="{0E41DE29-1BAC-42EA-B225-C407395E2BA6}" presName="hierRoot2" presStyleCnt="0">
        <dgm:presLayoutVars>
          <dgm:hierBranch val="init"/>
        </dgm:presLayoutVars>
      </dgm:prSet>
      <dgm:spPr/>
    </dgm:pt>
    <dgm:pt modelId="{D5B46693-9758-4B8E-823D-3FC830FCE595}" type="pres">
      <dgm:prSet presAssocID="{0E41DE29-1BAC-42EA-B225-C407395E2BA6}" presName="rootComposite" presStyleCnt="0"/>
      <dgm:spPr/>
    </dgm:pt>
    <dgm:pt modelId="{D0337AAC-901A-4DEA-9B03-EBA078E2100B}" type="pres">
      <dgm:prSet presAssocID="{0E41DE29-1BAC-42EA-B225-C407395E2BA6}" presName="rootText" presStyleLbl="node2" presStyleIdx="3" presStyleCnt="4" custLinFactNeighborX="2927">
        <dgm:presLayoutVars>
          <dgm:chPref val="3"/>
        </dgm:presLayoutVars>
      </dgm:prSet>
      <dgm:spPr/>
    </dgm:pt>
    <dgm:pt modelId="{7A0C2214-1131-4B7D-A194-F0263DA0F14C}" type="pres">
      <dgm:prSet presAssocID="{0E41DE29-1BAC-42EA-B225-C407395E2BA6}" presName="rootConnector" presStyleLbl="node2" presStyleIdx="3" presStyleCnt="4"/>
      <dgm:spPr/>
    </dgm:pt>
    <dgm:pt modelId="{8BF13269-306F-4DF2-893A-F2883047AF7F}" type="pres">
      <dgm:prSet presAssocID="{0E41DE29-1BAC-42EA-B225-C407395E2BA6}" presName="hierChild4" presStyleCnt="0"/>
      <dgm:spPr/>
    </dgm:pt>
    <dgm:pt modelId="{9CB7BD58-55C7-45D5-A322-B486293185FE}" type="pres">
      <dgm:prSet presAssocID="{0E41DE29-1BAC-42EA-B225-C407395E2BA6}" presName="hierChild5" presStyleCnt="0"/>
      <dgm:spPr/>
    </dgm:pt>
    <dgm:pt modelId="{FDFC81E1-A28C-478C-A4F4-5E171FE88C7E}" type="pres">
      <dgm:prSet presAssocID="{4E3EA52A-BE3D-4CF9-8986-325C9A9A34EF}" presName="hierChild3" presStyleCnt="0"/>
      <dgm:spPr/>
    </dgm:pt>
  </dgm:ptLst>
  <dgm:cxnLst>
    <dgm:cxn modelId="{6F760011-22D7-43C3-8E48-72B1337C04A3}" srcId="{4E3EA52A-BE3D-4CF9-8986-325C9A9A34EF}" destId="{0E41DE29-1BAC-42EA-B225-C407395E2BA6}" srcOrd="3" destOrd="0" parTransId="{0FABDD75-BE2B-4E54-BFEC-59677A90D589}" sibTransId="{EE9AAFA6-4869-4283-A741-85636158442A}"/>
    <dgm:cxn modelId="{68BA6713-0A40-4718-9A75-F770E6AEB635}" type="presOf" srcId="{4689AE42-2923-4EF5-A3A3-97A409FDE718}" destId="{F23D1D2F-C79F-4860-8B84-38494B94DF7A}" srcOrd="1" destOrd="0" presId="urn:microsoft.com/office/officeart/2005/8/layout/orgChart1"/>
    <dgm:cxn modelId="{C35DB11D-FD6D-4A02-BE82-B9A4E5D61F07}" srcId="{4E3EA52A-BE3D-4CF9-8986-325C9A9A34EF}" destId="{1669C715-4EC4-4B60-8275-7A615A983C8B}" srcOrd="1" destOrd="0" parTransId="{7CBB8DA9-5645-4AA8-8E83-21DFCE4AE8BC}" sibTransId="{85D415D1-774E-4EE7-B700-E72F1BE4937D}"/>
    <dgm:cxn modelId="{7C9B3436-5002-47EA-A0C8-5B98A6D275AD}" type="presOf" srcId="{6B82AD25-C022-4182-B224-5B2D84CCC358}" destId="{85C43941-B78E-4D0A-8911-FC9B710217D9}" srcOrd="0" destOrd="0" presId="urn:microsoft.com/office/officeart/2005/8/layout/orgChart1"/>
    <dgm:cxn modelId="{B13BDA67-D873-4DCA-8F69-4C2764DF8BFC}" srcId="{4E3EA52A-BE3D-4CF9-8986-325C9A9A34EF}" destId="{4689AE42-2923-4EF5-A3A3-97A409FDE718}" srcOrd="2" destOrd="0" parTransId="{1BC9E491-2448-4792-848D-71B9E89444DF}" sibTransId="{4A50637D-CB85-4476-82CE-CE0988EC1942}"/>
    <dgm:cxn modelId="{A16D744C-AF05-4372-BC77-1DDFDEAE5D58}" type="presOf" srcId="{1BC9E491-2448-4792-848D-71B9E89444DF}" destId="{A5A47148-4399-442C-8C2A-85CC32F760E4}" srcOrd="0" destOrd="0" presId="urn:microsoft.com/office/officeart/2005/8/layout/orgChart1"/>
    <dgm:cxn modelId="{4FBE756C-F799-4C27-B7A3-B76218AC5C46}" type="presOf" srcId="{4D9147B1-E9D8-422C-A82F-1AB35C8D79BD}" destId="{8E1B6C4A-366F-4637-88DD-01CEEA06D9C3}" srcOrd="0" destOrd="0" presId="urn:microsoft.com/office/officeart/2005/8/layout/orgChart1"/>
    <dgm:cxn modelId="{D653766F-CFE9-4747-B3B7-16E258D43E54}" srcId="{6B82AD25-C022-4182-B224-5B2D84CCC358}" destId="{4E3EA52A-BE3D-4CF9-8986-325C9A9A34EF}" srcOrd="0" destOrd="0" parTransId="{EA0EDFB4-EDCA-4C70-A090-EF680CB2EB0E}" sibTransId="{6C0E9083-4CDA-45A1-8BD3-A0743FAC7216}"/>
    <dgm:cxn modelId="{5C549971-5FC8-4FB7-8079-1CFD0155766E}" type="presOf" srcId="{0FABDD75-BE2B-4E54-BFEC-59677A90D589}" destId="{68947DA1-58BE-4E75-A695-134E96330936}" srcOrd="0" destOrd="0" presId="urn:microsoft.com/office/officeart/2005/8/layout/orgChart1"/>
    <dgm:cxn modelId="{06675E59-5740-429B-87C9-3519EABA220C}" srcId="{4E3EA52A-BE3D-4CF9-8986-325C9A9A34EF}" destId="{6646CD81-55F6-4430-AA87-E5D4EBFE7D8C}" srcOrd="0" destOrd="0" parTransId="{4D9147B1-E9D8-422C-A82F-1AB35C8D79BD}" sibTransId="{8A821026-BC03-4CDA-935F-64064E7FF568}"/>
    <dgm:cxn modelId="{B4A6228E-AA9B-42A7-BAB7-D8214C90B04C}" type="presOf" srcId="{0E41DE29-1BAC-42EA-B225-C407395E2BA6}" destId="{D0337AAC-901A-4DEA-9B03-EBA078E2100B}" srcOrd="0" destOrd="0" presId="urn:microsoft.com/office/officeart/2005/8/layout/orgChart1"/>
    <dgm:cxn modelId="{D88CA392-03C2-4990-AF77-06592F0A2491}" type="presOf" srcId="{6646CD81-55F6-4430-AA87-E5D4EBFE7D8C}" destId="{A49958AA-35D4-4861-B337-A31BF246C4A6}" srcOrd="0" destOrd="0" presId="urn:microsoft.com/office/officeart/2005/8/layout/orgChart1"/>
    <dgm:cxn modelId="{3B664193-9378-4C0D-AC65-36782A51E25D}" type="presOf" srcId="{4E3EA52A-BE3D-4CF9-8986-325C9A9A34EF}" destId="{01F88CF5-E495-4FA5-9850-E9D8F60B5261}" srcOrd="1" destOrd="0" presId="urn:microsoft.com/office/officeart/2005/8/layout/orgChart1"/>
    <dgm:cxn modelId="{34C52DBD-FACD-4168-9D1B-FA3460E9C9A8}" type="presOf" srcId="{4689AE42-2923-4EF5-A3A3-97A409FDE718}" destId="{FB461754-5CF9-4C06-963A-74288DEB6819}" srcOrd="0" destOrd="0" presId="urn:microsoft.com/office/officeart/2005/8/layout/orgChart1"/>
    <dgm:cxn modelId="{BB4C2DBF-D302-4E4F-B9D3-D6BFFC72C9BA}" type="presOf" srcId="{7CBB8DA9-5645-4AA8-8E83-21DFCE4AE8BC}" destId="{302DB86C-9B77-4291-9AF8-11AB9067B086}" srcOrd="0" destOrd="0" presId="urn:microsoft.com/office/officeart/2005/8/layout/orgChart1"/>
    <dgm:cxn modelId="{28F065C9-1B56-4873-A990-6E6155AB4BC0}" type="presOf" srcId="{0E41DE29-1BAC-42EA-B225-C407395E2BA6}" destId="{7A0C2214-1131-4B7D-A194-F0263DA0F14C}" srcOrd="1" destOrd="0" presId="urn:microsoft.com/office/officeart/2005/8/layout/orgChart1"/>
    <dgm:cxn modelId="{57E380E1-204C-4B27-ACEA-3881D701996B}" type="presOf" srcId="{6646CD81-55F6-4430-AA87-E5D4EBFE7D8C}" destId="{906526C1-73F4-4759-9F3F-502D39DA01D9}" srcOrd="1" destOrd="0" presId="urn:microsoft.com/office/officeart/2005/8/layout/orgChart1"/>
    <dgm:cxn modelId="{9B97D4EC-523F-4CD6-A080-F0C6D06CEF13}" type="presOf" srcId="{4E3EA52A-BE3D-4CF9-8986-325C9A9A34EF}" destId="{C88AE0EF-9DB9-4509-9602-388DDB0589B6}" srcOrd="0" destOrd="0" presId="urn:microsoft.com/office/officeart/2005/8/layout/orgChart1"/>
    <dgm:cxn modelId="{D10254EF-5642-48A0-ABF2-DF2E0A19B3BF}" type="presOf" srcId="{1669C715-4EC4-4B60-8275-7A615A983C8B}" destId="{859EADF0-0E5E-4B7E-89A9-2A21E3E6E9C4}" srcOrd="0" destOrd="0" presId="urn:microsoft.com/office/officeart/2005/8/layout/orgChart1"/>
    <dgm:cxn modelId="{85EF59F4-2019-4BF8-9165-9D81A50EBA5A}" type="presOf" srcId="{1669C715-4EC4-4B60-8275-7A615A983C8B}" destId="{D2F43029-7A64-468C-B610-0045BFDB6C28}" srcOrd="1" destOrd="0" presId="urn:microsoft.com/office/officeart/2005/8/layout/orgChart1"/>
    <dgm:cxn modelId="{9131FAAB-1CA4-4FDB-9D75-3E586BEBF292}" type="presParOf" srcId="{85C43941-B78E-4D0A-8911-FC9B710217D9}" destId="{3171707D-1BD8-41DB-90A9-840A4911FFD1}" srcOrd="0" destOrd="0" presId="urn:microsoft.com/office/officeart/2005/8/layout/orgChart1"/>
    <dgm:cxn modelId="{E3916F85-E0F1-42EC-A3E6-EC8E50EE055F}" type="presParOf" srcId="{3171707D-1BD8-41DB-90A9-840A4911FFD1}" destId="{392BFDBA-BFE0-4314-9C67-64CA4670805D}" srcOrd="0" destOrd="0" presId="urn:microsoft.com/office/officeart/2005/8/layout/orgChart1"/>
    <dgm:cxn modelId="{213195C3-F51A-4C7F-8015-BA7CB0F2BD98}" type="presParOf" srcId="{392BFDBA-BFE0-4314-9C67-64CA4670805D}" destId="{C88AE0EF-9DB9-4509-9602-388DDB0589B6}" srcOrd="0" destOrd="0" presId="urn:microsoft.com/office/officeart/2005/8/layout/orgChart1"/>
    <dgm:cxn modelId="{44AFDD76-6B79-4A9D-9BB5-70470B33837D}" type="presParOf" srcId="{392BFDBA-BFE0-4314-9C67-64CA4670805D}" destId="{01F88CF5-E495-4FA5-9850-E9D8F60B5261}" srcOrd="1" destOrd="0" presId="urn:microsoft.com/office/officeart/2005/8/layout/orgChart1"/>
    <dgm:cxn modelId="{621F8C8E-8D80-4115-A8EB-796F70125012}" type="presParOf" srcId="{3171707D-1BD8-41DB-90A9-840A4911FFD1}" destId="{FCD06D97-D49B-481B-948A-9068FBAA839C}" srcOrd="1" destOrd="0" presId="urn:microsoft.com/office/officeart/2005/8/layout/orgChart1"/>
    <dgm:cxn modelId="{EAB817C0-190E-4A2F-999D-884F738FD22C}" type="presParOf" srcId="{FCD06D97-D49B-481B-948A-9068FBAA839C}" destId="{8E1B6C4A-366F-4637-88DD-01CEEA06D9C3}" srcOrd="0" destOrd="0" presId="urn:microsoft.com/office/officeart/2005/8/layout/orgChart1"/>
    <dgm:cxn modelId="{167E29D3-3113-4359-B09A-4BF707E62468}" type="presParOf" srcId="{FCD06D97-D49B-481B-948A-9068FBAA839C}" destId="{8369C2A5-7004-478F-A327-3FE5EFE1D50E}" srcOrd="1" destOrd="0" presId="urn:microsoft.com/office/officeart/2005/8/layout/orgChart1"/>
    <dgm:cxn modelId="{D5DE4B86-665C-4EE0-8114-7946B92FD322}" type="presParOf" srcId="{8369C2A5-7004-478F-A327-3FE5EFE1D50E}" destId="{5AF06808-2C8E-4836-A7B3-2EA4E2C2B7C2}" srcOrd="0" destOrd="0" presId="urn:microsoft.com/office/officeart/2005/8/layout/orgChart1"/>
    <dgm:cxn modelId="{23F58864-E2C8-438C-A2B2-3B67D8757E62}" type="presParOf" srcId="{5AF06808-2C8E-4836-A7B3-2EA4E2C2B7C2}" destId="{A49958AA-35D4-4861-B337-A31BF246C4A6}" srcOrd="0" destOrd="0" presId="urn:microsoft.com/office/officeart/2005/8/layout/orgChart1"/>
    <dgm:cxn modelId="{AD0E1D03-6795-421B-85B6-4E5E7444D108}" type="presParOf" srcId="{5AF06808-2C8E-4836-A7B3-2EA4E2C2B7C2}" destId="{906526C1-73F4-4759-9F3F-502D39DA01D9}" srcOrd="1" destOrd="0" presId="urn:microsoft.com/office/officeart/2005/8/layout/orgChart1"/>
    <dgm:cxn modelId="{269DF769-8A31-48F1-ADE1-EFCE502E926F}" type="presParOf" srcId="{8369C2A5-7004-478F-A327-3FE5EFE1D50E}" destId="{C4AF353E-B658-491B-A62D-E32C3CC4D02A}" srcOrd="1" destOrd="0" presId="urn:microsoft.com/office/officeart/2005/8/layout/orgChart1"/>
    <dgm:cxn modelId="{388C7384-99D8-4143-B58C-D36A7CF7D0E1}" type="presParOf" srcId="{8369C2A5-7004-478F-A327-3FE5EFE1D50E}" destId="{91E76FC7-282F-459F-AB1E-6DDEF09ED1D4}" srcOrd="2" destOrd="0" presId="urn:microsoft.com/office/officeart/2005/8/layout/orgChart1"/>
    <dgm:cxn modelId="{AFCA6E8E-8EB8-4220-9772-AD82C16E1B80}" type="presParOf" srcId="{FCD06D97-D49B-481B-948A-9068FBAA839C}" destId="{302DB86C-9B77-4291-9AF8-11AB9067B086}" srcOrd="2" destOrd="0" presId="urn:microsoft.com/office/officeart/2005/8/layout/orgChart1"/>
    <dgm:cxn modelId="{9AB779DC-6863-48CB-954C-F0C0FFC30BF3}" type="presParOf" srcId="{FCD06D97-D49B-481B-948A-9068FBAA839C}" destId="{71B3DB97-C009-4EE8-BB3E-5E27F1DDD5A9}" srcOrd="3" destOrd="0" presId="urn:microsoft.com/office/officeart/2005/8/layout/orgChart1"/>
    <dgm:cxn modelId="{316D94E5-B6DA-4DF7-969A-CCEF5252B14D}" type="presParOf" srcId="{71B3DB97-C009-4EE8-BB3E-5E27F1DDD5A9}" destId="{03114EC8-308D-4592-AFD9-D96993B6A1A0}" srcOrd="0" destOrd="0" presId="urn:microsoft.com/office/officeart/2005/8/layout/orgChart1"/>
    <dgm:cxn modelId="{E6B62CD5-47EC-42AB-B3C0-C57CE5A00A53}" type="presParOf" srcId="{03114EC8-308D-4592-AFD9-D96993B6A1A0}" destId="{859EADF0-0E5E-4B7E-89A9-2A21E3E6E9C4}" srcOrd="0" destOrd="0" presId="urn:microsoft.com/office/officeart/2005/8/layout/orgChart1"/>
    <dgm:cxn modelId="{DF99672E-0792-4436-80A8-B61D2022A8E5}" type="presParOf" srcId="{03114EC8-308D-4592-AFD9-D96993B6A1A0}" destId="{D2F43029-7A64-468C-B610-0045BFDB6C28}" srcOrd="1" destOrd="0" presId="urn:microsoft.com/office/officeart/2005/8/layout/orgChart1"/>
    <dgm:cxn modelId="{1C2F8A33-2196-4A9C-B4DE-BD64B6278873}" type="presParOf" srcId="{71B3DB97-C009-4EE8-BB3E-5E27F1DDD5A9}" destId="{48EA6216-B0C4-445C-840D-3A5CD287EB2B}" srcOrd="1" destOrd="0" presId="urn:microsoft.com/office/officeart/2005/8/layout/orgChart1"/>
    <dgm:cxn modelId="{0C7F00E5-71EA-494D-B4B6-A1B073CDEA17}" type="presParOf" srcId="{71B3DB97-C009-4EE8-BB3E-5E27F1DDD5A9}" destId="{C275FFAB-6C7C-4189-8201-B658149B4B1C}" srcOrd="2" destOrd="0" presId="urn:microsoft.com/office/officeart/2005/8/layout/orgChart1"/>
    <dgm:cxn modelId="{483068F1-76A2-45EF-B3DB-E4E77ECA717A}" type="presParOf" srcId="{FCD06D97-D49B-481B-948A-9068FBAA839C}" destId="{A5A47148-4399-442C-8C2A-85CC32F760E4}" srcOrd="4" destOrd="0" presId="urn:microsoft.com/office/officeart/2005/8/layout/orgChart1"/>
    <dgm:cxn modelId="{E2A03DF2-AB9D-4FD7-A779-59312F6D295D}" type="presParOf" srcId="{FCD06D97-D49B-481B-948A-9068FBAA839C}" destId="{60021746-367F-40D2-BE21-4782DEDCEFB7}" srcOrd="5" destOrd="0" presId="urn:microsoft.com/office/officeart/2005/8/layout/orgChart1"/>
    <dgm:cxn modelId="{4DF3415B-022D-4916-A8B7-DE6D528D5A03}" type="presParOf" srcId="{60021746-367F-40D2-BE21-4782DEDCEFB7}" destId="{AF6964A4-F757-4FF2-88ED-97F70D452668}" srcOrd="0" destOrd="0" presId="urn:microsoft.com/office/officeart/2005/8/layout/orgChart1"/>
    <dgm:cxn modelId="{EAD3CDAE-C65E-4BAD-AA4C-5B672E244E0F}" type="presParOf" srcId="{AF6964A4-F757-4FF2-88ED-97F70D452668}" destId="{FB461754-5CF9-4C06-963A-74288DEB6819}" srcOrd="0" destOrd="0" presId="urn:microsoft.com/office/officeart/2005/8/layout/orgChart1"/>
    <dgm:cxn modelId="{DC3DD8BB-0EC9-4AF6-9F43-FE241799F41F}" type="presParOf" srcId="{AF6964A4-F757-4FF2-88ED-97F70D452668}" destId="{F23D1D2F-C79F-4860-8B84-38494B94DF7A}" srcOrd="1" destOrd="0" presId="urn:microsoft.com/office/officeart/2005/8/layout/orgChart1"/>
    <dgm:cxn modelId="{352CAC35-6D71-460F-90F5-CED43AA268BF}" type="presParOf" srcId="{60021746-367F-40D2-BE21-4782DEDCEFB7}" destId="{39F0C863-E6C4-4435-9A8D-97C0FC5717F0}" srcOrd="1" destOrd="0" presId="urn:microsoft.com/office/officeart/2005/8/layout/orgChart1"/>
    <dgm:cxn modelId="{44A5A781-DC7E-45DE-837A-2D72026DB8A8}" type="presParOf" srcId="{60021746-367F-40D2-BE21-4782DEDCEFB7}" destId="{782E543F-2C22-4C33-82DF-1B30C99259AA}" srcOrd="2" destOrd="0" presId="urn:microsoft.com/office/officeart/2005/8/layout/orgChart1"/>
    <dgm:cxn modelId="{9FD10F72-7B1E-456D-B7DD-4D077CB1DAC6}" type="presParOf" srcId="{FCD06D97-D49B-481B-948A-9068FBAA839C}" destId="{68947DA1-58BE-4E75-A695-134E96330936}" srcOrd="6" destOrd="0" presId="urn:microsoft.com/office/officeart/2005/8/layout/orgChart1"/>
    <dgm:cxn modelId="{A9C8D4C9-59E3-4881-8116-2BF4A001398B}" type="presParOf" srcId="{FCD06D97-D49B-481B-948A-9068FBAA839C}" destId="{01AAFA14-6BAC-46B7-989C-FEA3B18A8CB5}" srcOrd="7" destOrd="0" presId="urn:microsoft.com/office/officeart/2005/8/layout/orgChart1"/>
    <dgm:cxn modelId="{73F2CC5D-0AA5-4D7D-A2C8-9949F5835CF1}" type="presParOf" srcId="{01AAFA14-6BAC-46B7-989C-FEA3B18A8CB5}" destId="{D5B46693-9758-4B8E-823D-3FC830FCE595}" srcOrd="0" destOrd="0" presId="urn:microsoft.com/office/officeart/2005/8/layout/orgChart1"/>
    <dgm:cxn modelId="{F97A55DD-2DF6-4C3D-8612-9C7ADABD5BBA}" type="presParOf" srcId="{D5B46693-9758-4B8E-823D-3FC830FCE595}" destId="{D0337AAC-901A-4DEA-9B03-EBA078E2100B}" srcOrd="0" destOrd="0" presId="urn:microsoft.com/office/officeart/2005/8/layout/orgChart1"/>
    <dgm:cxn modelId="{0EF927BC-3409-4FF3-8F88-0813AFB9AF6A}" type="presParOf" srcId="{D5B46693-9758-4B8E-823D-3FC830FCE595}" destId="{7A0C2214-1131-4B7D-A194-F0263DA0F14C}" srcOrd="1" destOrd="0" presId="urn:microsoft.com/office/officeart/2005/8/layout/orgChart1"/>
    <dgm:cxn modelId="{CF4FCBA3-D5FB-4C69-98DB-92F6A888C62F}" type="presParOf" srcId="{01AAFA14-6BAC-46B7-989C-FEA3B18A8CB5}" destId="{8BF13269-306F-4DF2-893A-F2883047AF7F}" srcOrd="1" destOrd="0" presId="urn:microsoft.com/office/officeart/2005/8/layout/orgChart1"/>
    <dgm:cxn modelId="{8DA9F5F0-7A44-46D8-816C-78266949877C}" type="presParOf" srcId="{01AAFA14-6BAC-46B7-989C-FEA3B18A8CB5}" destId="{9CB7BD58-55C7-45D5-A322-B486293185FE}" srcOrd="2" destOrd="0" presId="urn:microsoft.com/office/officeart/2005/8/layout/orgChart1"/>
    <dgm:cxn modelId="{29BB48B0-D4B1-4620-9BF4-D73911C2BA67}" type="presParOf" srcId="{3171707D-1BD8-41DB-90A9-840A4911FFD1}" destId="{FDFC81E1-A28C-478C-A4F4-5E171FE88C7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2AD25-C022-4182-B224-5B2D84CCC358}"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GB"/>
        </a:p>
      </dgm:t>
    </dgm:pt>
    <dgm:pt modelId="{4E3EA52A-BE3D-4CF9-8986-325C9A9A34EF}">
      <dgm:prSet phldrT="[Text]"/>
      <dgm:spPr/>
      <dgm:t>
        <a:bodyPr/>
        <a:lstStyle/>
        <a:p>
          <a:pPr>
            <a:buClrTx/>
            <a:buSzTx/>
            <a:buFontTx/>
            <a:buNone/>
          </a:pPr>
          <a:r>
            <a:rPr kumimoji="0" lang="en-GB" altLang="en-US" b="1" i="0" u="none" strike="noStrike" cap="none" spc="0" normalizeH="0" baseline="0" noProof="0" dirty="0">
              <a:ln/>
              <a:effectLst/>
              <a:uLnTx/>
              <a:uFillTx/>
              <a:latin typeface="Calibri" pitchFamily="34" charset="0"/>
              <a:ea typeface="+mn-ea"/>
              <a:cs typeface="+mn-cs"/>
            </a:rPr>
            <a:t>Head of Conservation, Design and Sustainability</a:t>
          </a:r>
        </a:p>
        <a:p>
          <a:pPr>
            <a:buClrTx/>
            <a:buSzTx/>
            <a:buFontTx/>
            <a:buNone/>
          </a:pPr>
          <a:r>
            <a:rPr kumimoji="0" lang="en-GB" altLang="en-US" b="0" i="0" u="none" strike="noStrike" cap="none" spc="0" normalizeH="0" baseline="0" noProof="0" dirty="0">
              <a:ln/>
              <a:effectLst/>
              <a:uLnTx/>
              <a:uFillTx/>
              <a:latin typeface="Calibri" pitchFamily="34" charset="0"/>
              <a:ea typeface="+mn-ea"/>
              <a:cs typeface="+mn-cs"/>
            </a:rPr>
            <a:t>Tom Burke</a:t>
          </a:r>
          <a:endParaRPr lang="en-GB" dirty="0"/>
        </a:p>
      </dgm:t>
    </dgm:pt>
    <dgm:pt modelId="{EA0EDFB4-EDCA-4C70-A090-EF680CB2EB0E}" type="parTrans" cxnId="{D653766F-CFE9-4747-B3B7-16E258D43E54}">
      <dgm:prSet/>
      <dgm:spPr/>
      <dgm:t>
        <a:bodyPr/>
        <a:lstStyle/>
        <a:p>
          <a:endParaRPr lang="en-GB"/>
        </a:p>
      </dgm:t>
    </dgm:pt>
    <dgm:pt modelId="{6C0E9083-4CDA-45A1-8BD3-A0743FAC7216}" type="sibTrans" cxnId="{D653766F-CFE9-4747-B3B7-16E258D43E54}">
      <dgm:prSet/>
      <dgm:spPr/>
      <dgm:t>
        <a:bodyPr/>
        <a:lstStyle/>
        <a:p>
          <a:endParaRPr lang="en-GB"/>
        </a:p>
      </dgm:t>
    </dgm:pt>
    <dgm:pt modelId="{6646CD81-55F6-4430-AA87-E5D4EBFE7D8C}">
      <dgm:prSet phldrT="[Text]"/>
      <dgm:spPr/>
      <dgm:t>
        <a:bodyPr/>
        <a:lstStyle/>
        <a:p>
          <a:pPr>
            <a:buClrTx/>
            <a:buSzTx/>
            <a:buFontTx/>
            <a:buNone/>
          </a:pPr>
          <a:r>
            <a:rPr kumimoji="0" lang="en-GB" altLang="en-US" b="1" i="0" u="none" strike="noStrike" cap="none" spc="0" normalizeH="0" baseline="0" noProof="0">
              <a:ln/>
              <a:effectLst/>
              <a:uLnTx/>
              <a:uFillTx/>
              <a:latin typeface="Calibri" panose="020F0502020204030204" pitchFamily="34" charset="0"/>
              <a:ea typeface="+mn-ea"/>
              <a:cs typeface="+mn-cs"/>
            </a:rPr>
            <a:t>Senior Conservation/ Design and Sustainability Officer</a:t>
          </a:r>
        </a:p>
        <a:p>
          <a:pPr>
            <a:buClrTx/>
            <a:buSzTx/>
            <a:buFontTx/>
            <a:buNone/>
          </a:pPr>
          <a:r>
            <a:rPr kumimoji="0" lang="en-GB" b="0" i="0" u="none" strike="noStrike" cap="none" spc="0" normalizeH="0" baseline="0" noProof="0">
              <a:ln/>
              <a:effectLst/>
              <a:uLnTx/>
              <a:uFillTx/>
              <a:latin typeface="Calibri" panose="020F0502020204030204" pitchFamily="34" charset="0"/>
              <a:ea typeface="+mn-ea"/>
              <a:cs typeface="+mn-cs"/>
            </a:rPr>
            <a:t>Eleanor Grace </a:t>
          </a:r>
          <a:endParaRPr lang="en-GB" b="0"/>
        </a:p>
      </dgm:t>
    </dgm:pt>
    <dgm:pt modelId="{4D9147B1-E9D8-422C-A82F-1AB35C8D79BD}" type="parTrans" cxnId="{06675E59-5740-429B-87C9-3519EABA220C}">
      <dgm:prSet/>
      <dgm:spPr/>
      <dgm:t>
        <a:bodyPr/>
        <a:lstStyle/>
        <a:p>
          <a:endParaRPr lang="en-GB"/>
        </a:p>
      </dgm:t>
    </dgm:pt>
    <dgm:pt modelId="{8A821026-BC03-4CDA-935F-64064E7FF568}" type="sibTrans" cxnId="{06675E59-5740-429B-87C9-3519EABA220C}">
      <dgm:prSet/>
      <dgm:spPr/>
      <dgm:t>
        <a:bodyPr/>
        <a:lstStyle/>
        <a:p>
          <a:endParaRPr lang="en-GB"/>
        </a:p>
      </dgm:t>
    </dgm:pt>
    <dgm:pt modelId="{1669C715-4EC4-4B60-8275-7A615A983C8B}">
      <dgm:prSet phldrT="[Text]"/>
      <dgm:spPr/>
      <dgm:t>
        <a:bodyPr/>
        <a:lstStyle/>
        <a:p>
          <a:pPr>
            <a:buClrTx/>
            <a:buSzTx/>
            <a:buFontTx/>
            <a:buNone/>
          </a:pPr>
          <a:r>
            <a:rPr kumimoji="0" lang="en-GB" altLang="en-US" b="1" i="0" u="none" strike="noStrike" cap="none" spc="0" normalizeH="0" baseline="0" noProof="0">
              <a:ln/>
              <a:effectLst/>
              <a:uLnTx/>
              <a:uFillTx/>
              <a:latin typeface="Calibri" panose="020F0502020204030204" pitchFamily="34" charset="0"/>
              <a:ea typeface="+mn-ea"/>
              <a:cs typeface="+mn-cs"/>
            </a:rPr>
            <a:t>Lead Retrofit Innovation and Delivery Officer</a:t>
          </a:r>
        </a:p>
        <a:p>
          <a:pPr>
            <a:buClrTx/>
            <a:buSzTx/>
            <a:buFontTx/>
            <a:buNone/>
          </a:pPr>
          <a:r>
            <a:rPr kumimoji="0" lang="en-GB" altLang="en-US" b="0" i="0" u="none" strike="noStrike" cap="none" spc="0" normalizeH="0" baseline="0" noProof="0">
              <a:ln/>
              <a:effectLst/>
              <a:uLnTx/>
              <a:uFillTx/>
              <a:latin typeface="Calibri" panose="020F0502020204030204" pitchFamily="34" charset="0"/>
              <a:ea typeface="+mn-ea"/>
              <a:cs typeface="+mn-cs"/>
            </a:rPr>
            <a:t>Lauren Shevills</a:t>
          </a:r>
        </a:p>
      </dgm:t>
    </dgm:pt>
    <dgm:pt modelId="{7CBB8DA9-5645-4AA8-8E83-21DFCE4AE8BC}" type="parTrans" cxnId="{C35DB11D-FD6D-4A02-BE82-B9A4E5D61F07}">
      <dgm:prSet/>
      <dgm:spPr/>
      <dgm:t>
        <a:bodyPr/>
        <a:lstStyle/>
        <a:p>
          <a:endParaRPr lang="en-GB"/>
        </a:p>
      </dgm:t>
    </dgm:pt>
    <dgm:pt modelId="{85D415D1-774E-4EE7-B700-E72F1BE4937D}" type="sibTrans" cxnId="{C35DB11D-FD6D-4A02-BE82-B9A4E5D61F07}">
      <dgm:prSet/>
      <dgm:spPr/>
      <dgm:t>
        <a:bodyPr/>
        <a:lstStyle/>
        <a:p>
          <a:endParaRPr lang="en-GB"/>
        </a:p>
      </dgm:t>
    </dgm:pt>
    <dgm:pt modelId="{3C4F0B82-56FA-4449-9109-FB24C938FA64}">
      <dgm:prSet/>
      <dgm:spPr/>
      <dgm:t>
        <a:bodyPr/>
        <a:lstStyle/>
        <a:p>
          <a:pPr>
            <a:buClrTx/>
            <a:buSzTx/>
            <a:buFontTx/>
            <a:buNone/>
          </a:pPr>
          <a:r>
            <a:rPr kumimoji="0" lang="en-GB" altLang="en-US" b="1" i="0" u="none" strike="noStrike" cap="none" spc="0" normalizeH="0" baseline="0" noProof="0">
              <a:ln/>
              <a:effectLst/>
              <a:uLnTx/>
              <a:uFillTx/>
              <a:latin typeface="Calibri" panose="020F0502020204030204" pitchFamily="34" charset="0"/>
              <a:ea typeface="+mn-ea"/>
              <a:cs typeface="+mn-cs"/>
            </a:rPr>
            <a:t>Principal Sustainability Officer</a:t>
          </a:r>
        </a:p>
        <a:p>
          <a:pPr>
            <a:buClrTx/>
            <a:buSzTx/>
            <a:buFontTx/>
            <a:buNone/>
          </a:pPr>
          <a:r>
            <a:rPr kumimoji="0" lang="en-GB" altLang="en-US" b="0" i="0" u="none" strike="noStrike" cap="none" spc="0" normalizeH="0" baseline="0" noProof="0">
              <a:ln/>
              <a:effectLst/>
              <a:uLnTx/>
              <a:uFillTx/>
              <a:latin typeface="Calibri" panose="020F0502020204030204" pitchFamily="34" charset="0"/>
              <a:ea typeface="+mn-ea"/>
              <a:cs typeface="+mn-cs"/>
            </a:rPr>
            <a:t>Paolo Balice</a:t>
          </a:r>
        </a:p>
      </dgm:t>
    </dgm:pt>
    <dgm:pt modelId="{0F23B791-3A20-4426-86EF-0619A0E80DFE}" type="parTrans" cxnId="{DD52338B-1B8B-475B-BA01-6084873CC2E7}">
      <dgm:prSet/>
      <dgm:spPr/>
      <dgm:t>
        <a:bodyPr/>
        <a:lstStyle/>
        <a:p>
          <a:endParaRPr lang="en-GB"/>
        </a:p>
      </dgm:t>
    </dgm:pt>
    <dgm:pt modelId="{6DEF5CED-0E2C-47A3-8AD9-34B8E97F830E}" type="sibTrans" cxnId="{DD52338B-1B8B-475B-BA01-6084873CC2E7}">
      <dgm:prSet/>
      <dgm:spPr/>
      <dgm:t>
        <a:bodyPr/>
        <a:lstStyle/>
        <a:p>
          <a:endParaRPr lang="en-GB"/>
        </a:p>
      </dgm:t>
    </dgm:pt>
    <dgm:pt modelId="{544D7B61-E084-4F1F-9A7D-6F7EF4B0AD18}">
      <dgm:prSet phldrT="[Text]"/>
      <dgm:spPr/>
      <dgm:t>
        <a:bodyPr/>
        <a:lstStyle/>
        <a:p>
          <a:pPr>
            <a:buClrTx/>
            <a:buSzTx/>
            <a:buFontTx/>
            <a:buNone/>
          </a:pPr>
          <a:r>
            <a:rPr kumimoji="0" lang="en-GB" altLang="en-US" b="1" i="0" u="none" strike="noStrike" cap="none" spc="0" normalizeH="0" baseline="0" noProof="0">
              <a:ln/>
              <a:effectLst/>
              <a:uLnTx/>
              <a:uFillTx/>
              <a:latin typeface="Calibri" panose="020F0502020204030204" pitchFamily="34" charset="0"/>
              <a:ea typeface="+mn-ea"/>
              <a:cs typeface="+mn-cs"/>
            </a:rPr>
            <a:t>Principal Sustainability Officer</a:t>
          </a:r>
        </a:p>
        <a:p>
          <a:pPr>
            <a:buClrTx/>
            <a:buSzTx/>
            <a:buFontTx/>
            <a:buNone/>
          </a:pPr>
          <a:r>
            <a:rPr kumimoji="0" lang="en-GB" altLang="en-US" b="0" i="0" u="none" strike="noStrike" cap="none" spc="0" normalizeH="0" baseline="0" noProof="0">
              <a:ln/>
              <a:effectLst/>
              <a:uLnTx/>
              <a:uFillTx/>
              <a:latin typeface="Calibri" panose="020F0502020204030204" pitchFamily="34" charset="0"/>
              <a:ea typeface="+mn-ea"/>
              <a:cs typeface="+mn-cs"/>
            </a:rPr>
            <a:t>Hrabrina Nikolova</a:t>
          </a:r>
        </a:p>
      </dgm:t>
    </dgm:pt>
    <dgm:pt modelId="{6D116EB0-EA36-4A35-A12A-E7F261DDCA41}" type="parTrans" cxnId="{D0984C76-D122-401C-B672-96CBDC6B5421}">
      <dgm:prSet/>
      <dgm:spPr/>
      <dgm:t>
        <a:bodyPr/>
        <a:lstStyle/>
        <a:p>
          <a:endParaRPr lang="en-GB"/>
        </a:p>
      </dgm:t>
    </dgm:pt>
    <dgm:pt modelId="{FDED1323-5A67-49EC-9180-40A061F70727}" type="sibTrans" cxnId="{D0984C76-D122-401C-B672-96CBDC6B5421}">
      <dgm:prSet/>
      <dgm:spPr/>
      <dgm:t>
        <a:bodyPr/>
        <a:lstStyle/>
        <a:p>
          <a:endParaRPr lang="en-GB"/>
        </a:p>
      </dgm:t>
    </dgm:pt>
    <dgm:pt modelId="{85C43941-B78E-4D0A-8911-FC9B710217D9}" type="pres">
      <dgm:prSet presAssocID="{6B82AD25-C022-4182-B224-5B2D84CCC358}" presName="hierChild1" presStyleCnt="0">
        <dgm:presLayoutVars>
          <dgm:orgChart val="1"/>
          <dgm:chPref val="1"/>
          <dgm:dir/>
          <dgm:animOne val="branch"/>
          <dgm:animLvl val="lvl"/>
          <dgm:resizeHandles/>
        </dgm:presLayoutVars>
      </dgm:prSet>
      <dgm:spPr/>
    </dgm:pt>
    <dgm:pt modelId="{3171707D-1BD8-41DB-90A9-840A4911FFD1}" type="pres">
      <dgm:prSet presAssocID="{4E3EA52A-BE3D-4CF9-8986-325C9A9A34EF}" presName="hierRoot1" presStyleCnt="0">
        <dgm:presLayoutVars>
          <dgm:hierBranch val="init"/>
        </dgm:presLayoutVars>
      </dgm:prSet>
      <dgm:spPr/>
    </dgm:pt>
    <dgm:pt modelId="{392BFDBA-BFE0-4314-9C67-64CA4670805D}" type="pres">
      <dgm:prSet presAssocID="{4E3EA52A-BE3D-4CF9-8986-325C9A9A34EF}" presName="rootComposite1" presStyleCnt="0"/>
      <dgm:spPr/>
    </dgm:pt>
    <dgm:pt modelId="{C88AE0EF-9DB9-4509-9602-388DDB0589B6}" type="pres">
      <dgm:prSet presAssocID="{4E3EA52A-BE3D-4CF9-8986-325C9A9A34EF}" presName="rootText1" presStyleLbl="node0" presStyleIdx="0" presStyleCnt="1">
        <dgm:presLayoutVars>
          <dgm:chPref val="3"/>
        </dgm:presLayoutVars>
      </dgm:prSet>
      <dgm:spPr>
        <a:solidFill>
          <a:srgbClr val="00B0F0"/>
        </a:solidFill>
      </dgm:spPr>
    </dgm:pt>
    <dgm:pt modelId="{01F88CF5-E495-4FA5-9850-E9D8F60B5261}" type="pres">
      <dgm:prSet presAssocID="{4E3EA52A-BE3D-4CF9-8986-325C9A9A34EF}" presName="rootConnector1" presStyleLbl="node1" presStyleIdx="0" presStyleCnt="0"/>
      <dgm:spPr/>
    </dgm:pt>
    <dgm:pt modelId="{FCD06D97-D49B-481B-948A-9068FBAA839C}" type="pres">
      <dgm:prSet presAssocID="{4E3EA52A-BE3D-4CF9-8986-325C9A9A34EF}" presName="hierChild2" presStyleCnt="0"/>
      <dgm:spPr/>
    </dgm:pt>
    <dgm:pt modelId="{8E1B6C4A-366F-4637-88DD-01CEEA06D9C3}" type="pres">
      <dgm:prSet presAssocID="{4D9147B1-E9D8-422C-A82F-1AB35C8D79BD}" presName="Name37" presStyleLbl="parChTrans1D2" presStyleIdx="0" presStyleCnt="4"/>
      <dgm:spPr/>
    </dgm:pt>
    <dgm:pt modelId="{8369C2A5-7004-478F-A327-3FE5EFE1D50E}" type="pres">
      <dgm:prSet presAssocID="{6646CD81-55F6-4430-AA87-E5D4EBFE7D8C}" presName="hierRoot2" presStyleCnt="0">
        <dgm:presLayoutVars>
          <dgm:hierBranch val="init"/>
        </dgm:presLayoutVars>
      </dgm:prSet>
      <dgm:spPr/>
    </dgm:pt>
    <dgm:pt modelId="{5AF06808-2C8E-4836-A7B3-2EA4E2C2B7C2}" type="pres">
      <dgm:prSet presAssocID="{6646CD81-55F6-4430-AA87-E5D4EBFE7D8C}" presName="rootComposite" presStyleCnt="0"/>
      <dgm:spPr/>
    </dgm:pt>
    <dgm:pt modelId="{A49958AA-35D4-4861-B337-A31BF246C4A6}" type="pres">
      <dgm:prSet presAssocID="{6646CD81-55F6-4430-AA87-E5D4EBFE7D8C}" presName="rootText" presStyleLbl="node2" presStyleIdx="0" presStyleCnt="4">
        <dgm:presLayoutVars>
          <dgm:chPref val="3"/>
        </dgm:presLayoutVars>
      </dgm:prSet>
      <dgm:spPr/>
    </dgm:pt>
    <dgm:pt modelId="{906526C1-73F4-4759-9F3F-502D39DA01D9}" type="pres">
      <dgm:prSet presAssocID="{6646CD81-55F6-4430-AA87-E5D4EBFE7D8C}" presName="rootConnector" presStyleLbl="node2" presStyleIdx="0" presStyleCnt="4"/>
      <dgm:spPr/>
    </dgm:pt>
    <dgm:pt modelId="{C4AF353E-B658-491B-A62D-E32C3CC4D02A}" type="pres">
      <dgm:prSet presAssocID="{6646CD81-55F6-4430-AA87-E5D4EBFE7D8C}" presName="hierChild4" presStyleCnt="0"/>
      <dgm:spPr/>
    </dgm:pt>
    <dgm:pt modelId="{91E76FC7-282F-459F-AB1E-6DDEF09ED1D4}" type="pres">
      <dgm:prSet presAssocID="{6646CD81-55F6-4430-AA87-E5D4EBFE7D8C}" presName="hierChild5" presStyleCnt="0"/>
      <dgm:spPr/>
    </dgm:pt>
    <dgm:pt modelId="{302DB86C-9B77-4291-9AF8-11AB9067B086}" type="pres">
      <dgm:prSet presAssocID="{7CBB8DA9-5645-4AA8-8E83-21DFCE4AE8BC}" presName="Name37" presStyleLbl="parChTrans1D2" presStyleIdx="1" presStyleCnt="4"/>
      <dgm:spPr/>
    </dgm:pt>
    <dgm:pt modelId="{71B3DB97-C009-4EE8-BB3E-5E27F1DDD5A9}" type="pres">
      <dgm:prSet presAssocID="{1669C715-4EC4-4B60-8275-7A615A983C8B}" presName="hierRoot2" presStyleCnt="0">
        <dgm:presLayoutVars>
          <dgm:hierBranch val="init"/>
        </dgm:presLayoutVars>
      </dgm:prSet>
      <dgm:spPr/>
    </dgm:pt>
    <dgm:pt modelId="{03114EC8-308D-4592-AFD9-D96993B6A1A0}" type="pres">
      <dgm:prSet presAssocID="{1669C715-4EC4-4B60-8275-7A615A983C8B}" presName="rootComposite" presStyleCnt="0"/>
      <dgm:spPr/>
    </dgm:pt>
    <dgm:pt modelId="{859EADF0-0E5E-4B7E-89A9-2A21E3E6E9C4}" type="pres">
      <dgm:prSet presAssocID="{1669C715-4EC4-4B60-8275-7A615A983C8B}" presName="rootText" presStyleLbl="node2" presStyleIdx="1" presStyleCnt="4">
        <dgm:presLayoutVars>
          <dgm:chPref val="3"/>
        </dgm:presLayoutVars>
      </dgm:prSet>
      <dgm:spPr/>
    </dgm:pt>
    <dgm:pt modelId="{D2F43029-7A64-468C-B610-0045BFDB6C28}" type="pres">
      <dgm:prSet presAssocID="{1669C715-4EC4-4B60-8275-7A615A983C8B}" presName="rootConnector" presStyleLbl="node2" presStyleIdx="1" presStyleCnt="4"/>
      <dgm:spPr/>
    </dgm:pt>
    <dgm:pt modelId="{48EA6216-B0C4-445C-840D-3A5CD287EB2B}" type="pres">
      <dgm:prSet presAssocID="{1669C715-4EC4-4B60-8275-7A615A983C8B}" presName="hierChild4" presStyleCnt="0"/>
      <dgm:spPr/>
    </dgm:pt>
    <dgm:pt modelId="{C275FFAB-6C7C-4189-8201-B658149B4B1C}" type="pres">
      <dgm:prSet presAssocID="{1669C715-4EC4-4B60-8275-7A615A983C8B}" presName="hierChild5" presStyleCnt="0"/>
      <dgm:spPr/>
    </dgm:pt>
    <dgm:pt modelId="{8E4F68AF-B1AB-43E6-8A84-02EB461197A2}" type="pres">
      <dgm:prSet presAssocID="{6D116EB0-EA36-4A35-A12A-E7F261DDCA41}" presName="Name37" presStyleLbl="parChTrans1D2" presStyleIdx="2" presStyleCnt="4"/>
      <dgm:spPr/>
    </dgm:pt>
    <dgm:pt modelId="{C85A0BDC-B80F-41E6-86C2-9938CE43F306}" type="pres">
      <dgm:prSet presAssocID="{544D7B61-E084-4F1F-9A7D-6F7EF4B0AD18}" presName="hierRoot2" presStyleCnt="0">
        <dgm:presLayoutVars>
          <dgm:hierBranch val="init"/>
        </dgm:presLayoutVars>
      </dgm:prSet>
      <dgm:spPr/>
    </dgm:pt>
    <dgm:pt modelId="{62BA2469-54D4-495D-9A24-09A6EC60DD26}" type="pres">
      <dgm:prSet presAssocID="{544D7B61-E084-4F1F-9A7D-6F7EF4B0AD18}" presName="rootComposite" presStyleCnt="0"/>
      <dgm:spPr/>
    </dgm:pt>
    <dgm:pt modelId="{A32EAF55-943F-4A17-890A-F9BCA3AEDBF4}" type="pres">
      <dgm:prSet presAssocID="{544D7B61-E084-4F1F-9A7D-6F7EF4B0AD18}" presName="rootText" presStyleLbl="node2" presStyleIdx="2" presStyleCnt="4">
        <dgm:presLayoutVars>
          <dgm:chPref val="3"/>
        </dgm:presLayoutVars>
      </dgm:prSet>
      <dgm:spPr/>
    </dgm:pt>
    <dgm:pt modelId="{DB1C1BD1-EC91-40C2-AB2A-AF7BDD8BD0E1}" type="pres">
      <dgm:prSet presAssocID="{544D7B61-E084-4F1F-9A7D-6F7EF4B0AD18}" presName="rootConnector" presStyleLbl="node2" presStyleIdx="2" presStyleCnt="4"/>
      <dgm:spPr/>
    </dgm:pt>
    <dgm:pt modelId="{64E775A2-9355-44F7-98A2-C82EAC8EF1BF}" type="pres">
      <dgm:prSet presAssocID="{544D7B61-E084-4F1F-9A7D-6F7EF4B0AD18}" presName="hierChild4" presStyleCnt="0"/>
      <dgm:spPr/>
    </dgm:pt>
    <dgm:pt modelId="{E040C9A2-F975-47F2-9F5C-956810DD167D}" type="pres">
      <dgm:prSet presAssocID="{544D7B61-E084-4F1F-9A7D-6F7EF4B0AD18}" presName="hierChild5" presStyleCnt="0"/>
      <dgm:spPr/>
    </dgm:pt>
    <dgm:pt modelId="{464A864B-1D0C-45A8-96F1-4CB1ECB99934}" type="pres">
      <dgm:prSet presAssocID="{0F23B791-3A20-4426-86EF-0619A0E80DFE}" presName="Name37" presStyleLbl="parChTrans1D2" presStyleIdx="3" presStyleCnt="4"/>
      <dgm:spPr/>
    </dgm:pt>
    <dgm:pt modelId="{1A28119A-29CD-49EB-8A26-6260CD1CD956}" type="pres">
      <dgm:prSet presAssocID="{3C4F0B82-56FA-4449-9109-FB24C938FA64}" presName="hierRoot2" presStyleCnt="0">
        <dgm:presLayoutVars>
          <dgm:hierBranch val="init"/>
        </dgm:presLayoutVars>
      </dgm:prSet>
      <dgm:spPr/>
    </dgm:pt>
    <dgm:pt modelId="{C9D11448-A700-4BEF-BEC3-0659C7C36602}" type="pres">
      <dgm:prSet presAssocID="{3C4F0B82-56FA-4449-9109-FB24C938FA64}" presName="rootComposite" presStyleCnt="0"/>
      <dgm:spPr/>
    </dgm:pt>
    <dgm:pt modelId="{1346400C-0BE1-45B4-8657-51CBA2BDC322}" type="pres">
      <dgm:prSet presAssocID="{3C4F0B82-56FA-4449-9109-FB24C938FA64}" presName="rootText" presStyleLbl="node2" presStyleIdx="3" presStyleCnt="4">
        <dgm:presLayoutVars>
          <dgm:chPref val="3"/>
        </dgm:presLayoutVars>
      </dgm:prSet>
      <dgm:spPr/>
    </dgm:pt>
    <dgm:pt modelId="{A09359C9-2A9D-4116-B771-3CD6C8EDB216}" type="pres">
      <dgm:prSet presAssocID="{3C4F0B82-56FA-4449-9109-FB24C938FA64}" presName="rootConnector" presStyleLbl="node2" presStyleIdx="3" presStyleCnt="4"/>
      <dgm:spPr/>
    </dgm:pt>
    <dgm:pt modelId="{F9224380-4EDD-4B63-BE84-7CE5EC97FD5E}" type="pres">
      <dgm:prSet presAssocID="{3C4F0B82-56FA-4449-9109-FB24C938FA64}" presName="hierChild4" presStyleCnt="0"/>
      <dgm:spPr/>
    </dgm:pt>
    <dgm:pt modelId="{23B02DCE-0808-4BCD-B048-7910B0C88415}" type="pres">
      <dgm:prSet presAssocID="{3C4F0B82-56FA-4449-9109-FB24C938FA64}" presName="hierChild5" presStyleCnt="0"/>
      <dgm:spPr/>
    </dgm:pt>
    <dgm:pt modelId="{FDFC81E1-A28C-478C-A4F4-5E171FE88C7E}" type="pres">
      <dgm:prSet presAssocID="{4E3EA52A-BE3D-4CF9-8986-325C9A9A34EF}" presName="hierChild3" presStyleCnt="0"/>
      <dgm:spPr/>
    </dgm:pt>
  </dgm:ptLst>
  <dgm:cxnLst>
    <dgm:cxn modelId="{CD67EF03-F701-4429-AB7D-F0168FAF6272}" type="presOf" srcId="{6646CD81-55F6-4430-AA87-E5D4EBFE7D8C}" destId="{906526C1-73F4-4759-9F3F-502D39DA01D9}" srcOrd="1" destOrd="0" presId="urn:microsoft.com/office/officeart/2005/8/layout/orgChart1"/>
    <dgm:cxn modelId="{8AF69E12-E645-4AC1-9801-56BAE451CBEF}" type="presOf" srcId="{1669C715-4EC4-4B60-8275-7A615A983C8B}" destId="{859EADF0-0E5E-4B7E-89A9-2A21E3E6E9C4}" srcOrd="0" destOrd="0" presId="urn:microsoft.com/office/officeart/2005/8/layout/orgChart1"/>
    <dgm:cxn modelId="{C35DB11D-FD6D-4A02-BE82-B9A4E5D61F07}" srcId="{4E3EA52A-BE3D-4CF9-8986-325C9A9A34EF}" destId="{1669C715-4EC4-4B60-8275-7A615A983C8B}" srcOrd="1" destOrd="0" parTransId="{7CBB8DA9-5645-4AA8-8E83-21DFCE4AE8BC}" sibTransId="{85D415D1-774E-4EE7-B700-E72F1BE4937D}"/>
    <dgm:cxn modelId="{7C9B3436-5002-47EA-A0C8-5B98A6D275AD}" type="presOf" srcId="{6B82AD25-C022-4182-B224-5B2D84CCC358}" destId="{85C43941-B78E-4D0A-8911-FC9B710217D9}" srcOrd="0" destOrd="0" presId="urn:microsoft.com/office/officeart/2005/8/layout/orgChart1"/>
    <dgm:cxn modelId="{F39DFB36-2353-4F80-8D29-D7E72E2A4FFB}" type="presOf" srcId="{4E3EA52A-BE3D-4CF9-8986-325C9A9A34EF}" destId="{01F88CF5-E495-4FA5-9850-E9D8F60B5261}" srcOrd="1" destOrd="0" presId="urn:microsoft.com/office/officeart/2005/8/layout/orgChart1"/>
    <dgm:cxn modelId="{4202293D-7B9D-43B3-BB11-038DEA0A4BFB}" type="presOf" srcId="{3C4F0B82-56FA-4449-9109-FB24C938FA64}" destId="{A09359C9-2A9D-4116-B771-3CD6C8EDB216}" srcOrd="1" destOrd="0" presId="urn:microsoft.com/office/officeart/2005/8/layout/orgChart1"/>
    <dgm:cxn modelId="{D653766F-CFE9-4747-B3B7-16E258D43E54}" srcId="{6B82AD25-C022-4182-B224-5B2D84CCC358}" destId="{4E3EA52A-BE3D-4CF9-8986-325C9A9A34EF}" srcOrd="0" destOrd="0" parTransId="{EA0EDFB4-EDCA-4C70-A090-EF680CB2EB0E}" sibTransId="{6C0E9083-4CDA-45A1-8BD3-A0743FAC7216}"/>
    <dgm:cxn modelId="{D0984C76-D122-401C-B672-96CBDC6B5421}" srcId="{4E3EA52A-BE3D-4CF9-8986-325C9A9A34EF}" destId="{544D7B61-E084-4F1F-9A7D-6F7EF4B0AD18}" srcOrd="2" destOrd="0" parTransId="{6D116EB0-EA36-4A35-A12A-E7F261DDCA41}" sibTransId="{FDED1323-5A67-49EC-9180-40A061F70727}"/>
    <dgm:cxn modelId="{06675E59-5740-429B-87C9-3519EABA220C}" srcId="{4E3EA52A-BE3D-4CF9-8986-325C9A9A34EF}" destId="{6646CD81-55F6-4430-AA87-E5D4EBFE7D8C}" srcOrd="0" destOrd="0" parTransId="{4D9147B1-E9D8-422C-A82F-1AB35C8D79BD}" sibTransId="{8A821026-BC03-4CDA-935F-64064E7FF568}"/>
    <dgm:cxn modelId="{14E49484-194A-4914-B6D7-203F5C103105}" type="presOf" srcId="{7CBB8DA9-5645-4AA8-8E83-21DFCE4AE8BC}" destId="{302DB86C-9B77-4291-9AF8-11AB9067B086}" srcOrd="0" destOrd="0" presId="urn:microsoft.com/office/officeart/2005/8/layout/orgChart1"/>
    <dgm:cxn modelId="{DD52338B-1B8B-475B-BA01-6084873CC2E7}" srcId="{4E3EA52A-BE3D-4CF9-8986-325C9A9A34EF}" destId="{3C4F0B82-56FA-4449-9109-FB24C938FA64}" srcOrd="3" destOrd="0" parTransId="{0F23B791-3A20-4426-86EF-0619A0E80DFE}" sibTransId="{6DEF5CED-0E2C-47A3-8AD9-34B8E97F830E}"/>
    <dgm:cxn modelId="{F927379F-4269-4F53-95DE-85050DCCEBF4}" type="presOf" srcId="{0F23B791-3A20-4426-86EF-0619A0E80DFE}" destId="{464A864B-1D0C-45A8-96F1-4CB1ECB99934}" srcOrd="0" destOrd="0" presId="urn:microsoft.com/office/officeart/2005/8/layout/orgChart1"/>
    <dgm:cxn modelId="{6FE7BEA3-C253-4219-BEFE-A2BFFD5D820D}" type="presOf" srcId="{4D9147B1-E9D8-422C-A82F-1AB35C8D79BD}" destId="{8E1B6C4A-366F-4637-88DD-01CEEA06D9C3}" srcOrd="0" destOrd="0" presId="urn:microsoft.com/office/officeart/2005/8/layout/orgChart1"/>
    <dgm:cxn modelId="{10848BB6-050E-49EB-99C8-3DAF01D72511}" type="presOf" srcId="{6646CD81-55F6-4430-AA87-E5D4EBFE7D8C}" destId="{A49958AA-35D4-4861-B337-A31BF246C4A6}" srcOrd="0" destOrd="0" presId="urn:microsoft.com/office/officeart/2005/8/layout/orgChart1"/>
    <dgm:cxn modelId="{AEA4C2BD-F31E-411D-AA9D-ADA9AF58D4C0}" type="presOf" srcId="{1669C715-4EC4-4B60-8275-7A615A983C8B}" destId="{D2F43029-7A64-468C-B610-0045BFDB6C28}" srcOrd="1" destOrd="0" presId="urn:microsoft.com/office/officeart/2005/8/layout/orgChart1"/>
    <dgm:cxn modelId="{752EF4D9-0F90-4C52-845D-32FC973B7C66}" type="presOf" srcId="{6D116EB0-EA36-4A35-A12A-E7F261DDCA41}" destId="{8E4F68AF-B1AB-43E6-8A84-02EB461197A2}" srcOrd="0" destOrd="0" presId="urn:microsoft.com/office/officeart/2005/8/layout/orgChart1"/>
    <dgm:cxn modelId="{C8FBC5DA-473A-4A2A-B21E-4C948DB65C8D}" type="presOf" srcId="{3C4F0B82-56FA-4449-9109-FB24C938FA64}" destId="{1346400C-0BE1-45B4-8657-51CBA2BDC322}" srcOrd="0" destOrd="0" presId="urn:microsoft.com/office/officeart/2005/8/layout/orgChart1"/>
    <dgm:cxn modelId="{BBF4EAE3-1E92-4A8D-B201-3CA262BB7065}" type="presOf" srcId="{4E3EA52A-BE3D-4CF9-8986-325C9A9A34EF}" destId="{C88AE0EF-9DB9-4509-9602-388DDB0589B6}" srcOrd="0" destOrd="0" presId="urn:microsoft.com/office/officeart/2005/8/layout/orgChart1"/>
    <dgm:cxn modelId="{1CB32CEE-2F93-44AC-BFAA-BD212DEAADB7}" type="presOf" srcId="{544D7B61-E084-4F1F-9A7D-6F7EF4B0AD18}" destId="{DB1C1BD1-EC91-40C2-AB2A-AF7BDD8BD0E1}" srcOrd="1" destOrd="0" presId="urn:microsoft.com/office/officeart/2005/8/layout/orgChart1"/>
    <dgm:cxn modelId="{9EDEB3FC-D0B7-4400-B5F9-A738D7CEF47C}" type="presOf" srcId="{544D7B61-E084-4F1F-9A7D-6F7EF4B0AD18}" destId="{A32EAF55-943F-4A17-890A-F9BCA3AEDBF4}" srcOrd="0" destOrd="0" presId="urn:microsoft.com/office/officeart/2005/8/layout/orgChart1"/>
    <dgm:cxn modelId="{53C1FC92-B0EF-4DB8-A021-E23E4054F0CC}" type="presParOf" srcId="{85C43941-B78E-4D0A-8911-FC9B710217D9}" destId="{3171707D-1BD8-41DB-90A9-840A4911FFD1}" srcOrd="0" destOrd="0" presId="urn:microsoft.com/office/officeart/2005/8/layout/orgChart1"/>
    <dgm:cxn modelId="{A9A2EA08-EDCC-4E1A-A25E-ABCF58001863}" type="presParOf" srcId="{3171707D-1BD8-41DB-90A9-840A4911FFD1}" destId="{392BFDBA-BFE0-4314-9C67-64CA4670805D}" srcOrd="0" destOrd="0" presId="urn:microsoft.com/office/officeart/2005/8/layout/orgChart1"/>
    <dgm:cxn modelId="{81A1ADBB-060B-482C-881B-DBD01DCA4244}" type="presParOf" srcId="{392BFDBA-BFE0-4314-9C67-64CA4670805D}" destId="{C88AE0EF-9DB9-4509-9602-388DDB0589B6}" srcOrd="0" destOrd="0" presId="urn:microsoft.com/office/officeart/2005/8/layout/orgChart1"/>
    <dgm:cxn modelId="{82D4A292-AB3B-42E4-A4C0-4059E1421D98}" type="presParOf" srcId="{392BFDBA-BFE0-4314-9C67-64CA4670805D}" destId="{01F88CF5-E495-4FA5-9850-E9D8F60B5261}" srcOrd="1" destOrd="0" presId="urn:microsoft.com/office/officeart/2005/8/layout/orgChart1"/>
    <dgm:cxn modelId="{25C60463-1B8A-44DB-92E4-293EA1F0826F}" type="presParOf" srcId="{3171707D-1BD8-41DB-90A9-840A4911FFD1}" destId="{FCD06D97-D49B-481B-948A-9068FBAA839C}" srcOrd="1" destOrd="0" presId="urn:microsoft.com/office/officeart/2005/8/layout/orgChart1"/>
    <dgm:cxn modelId="{A859B724-99EB-4237-8DEA-E515EC3BC5B4}" type="presParOf" srcId="{FCD06D97-D49B-481B-948A-9068FBAA839C}" destId="{8E1B6C4A-366F-4637-88DD-01CEEA06D9C3}" srcOrd="0" destOrd="0" presId="urn:microsoft.com/office/officeart/2005/8/layout/orgChart1"/>
    <dgm:cxn modelId="{C057C0AC-96B0-42F9-9A29-77CCC790AB1A}" type="presParOf" srcId="{FCD06D97-D49B-481B-948A-9068FBAA839C}" destId="{8369C2A5-7004-478F-A327-3FE5EFE1D50E}" srcOrd="1" destOrd="0" presId="urn:microsoft.com/office/officeart/2005/8/layout/orgChart1"/>
    <dgm:cxn modelId="{0C6A2438-58E5-4CBD-83C8-094E08048331}" type="presParOf" srcId="{8369C2A5-7004-478F-A327-3FE5EFE1D50E}" destId="{5AF06808-2C8E-4836-A7B3-2EA4E2C2B7C2}" srcOrd="0" destOrd="0" presId="urn:microsoft.com/office/officeart/2005/8/layout/orgChart1"/>
    <dgm:cxn modelId="{5ED57D71-EB09-4DD7-AAE8-C4A6F3ED483B}" type="presParOf" srcId="{5AF06808-2C8E-4836-A7B3-2EA4E2C2B7C2}" destId="{A49958AA-35D4-4861-B337-A31BF246C4A6}" srcOrd="0" destOrd="0" presId="urn:microsoft.com/office/officeart/2005/8/layout/orgChart1"/>
    <dgm:cxn modelId="{612742EF-5461-46CA-BB90-724BC4624D3F}" type="presParOf" srcId="{5AF06808-2C8E-4836-A7B3-2EA4E2C2B7C2}" destId="{906526C1-73F4-4759-9F3F-502D39DA01D9}" srcOrd="1" destOrd="0" presId="urn:microsoft.com/office/officeart/2005/8/layout/orgChart1"/>
    <dgm:cxn modelId="{2E8BFAD7-BE4D-44FD-A0E9-3EDB98A71A1D}" type="presParOf" srcId="{8369C2A5-7004-478F-A327-3FE5EFE1D50E}" destId="{C4AF353E-B658-491B-A62D-E32C3CC4D02A}" srcOrd="1" destOrd="0" presId="urn:microsoft.com/office/officeart/2005/8/layout/orgChart1"/>
    <dgm:cxn modelId="{5118139D-8CF9-4BEB-8DCA-8D0B1924C300}" type="presParOf" srcId="{8369C2A5-7004-478F-A327-3FE5EFE1D50E}" destId="{91E76FC7-282F-459F-AB1E-6DDEF09ED1D4}" srcOrd="2" destOrd="0" presId="urn:microsoft.com/office/officeart/2005/8/layout/orgChart1"/>
    <dgm:cxn modelId="{F972586F-C1A5-4105-8490-177270A75CC5}" type="presParOf" srcId="{FCD06D97-D49B-481B-948A-9068FBAA839C}" destId="{302DB86C-9B77-4291-9AF8-11AB9067B086}" srcOrd="2" destOrd="0" presId="urn:microsoft.com/office/officeart/2005/8/layout/orgChart1"/>
    <dgm:cxn modelId="{5761899A-B272-4BAD-8554-D26987482472}" type="presParOf" srcId="{FCD06D97-D49B-481B-948A-9068FBAA839C}" destId="{71B3DB97-C009-4EE8-BB3E-5E27F1DDD5A9}" srcOrd="3" destOrd="0" presId="urn:microsoft.com/office/officeart/2005/8/layout/orgChart1"/>
    <dgm:cxn modelId="{4F182ADD-784E-435D-958F-04B224AC533A}" type="presParOf" srcId="{71B3DB97-C009-4EE8-BB3E-5E27F1DDD5A9}" destId="{03114EC8-308D-4592-AFD9-D96993B6A1A0}" srcOrd="0" destOrd="0" presId="urn:microsoft.com/office/officeart/2005/8/layout/orgChart1"/>
    <dgm:cxn modelId="{26A3A423-E32C-41D0-882F-4B17590D5028}" type="presParOf" srcId="{03114EC8-308D-4592-AFD9-D96993B6A1A0}" destId="{859EADF0-0E5E-4B7E-89A9-2A21E3E6E9C4}" srcOrd="0" destOrd="0" presId="urn:microsoft.com/office/officeart/2005/8/layout/orgChart1"/>
    <dgm:cxn modelId="{DD1AB628-D47B-4395-84BE-06113C10F27B}" type="presParOf" srcId="{03114EC8-308D-4592-AFD9-D96993B6A1A0}" destId="{D2F43029-7A64-468C-B610-0045BFDB6C28}" srcOrd="1" destOrd="0" presId="urn:microsoft.com/office/officeart/2005/8/layout/orgChart1"/>
    <dgm:cxn modelId="{B473E50C-C4F4-4BE6-9908-665DBE1B5C21}" type="presParOf" srcId="{71B3DB97-C009-4EE8-BB3E-5E27F1DDD5A9}" destId="{48EA6216-B0C4-445C-840D-3A5CD287EB2B}" srcOrd="1" destOrd="0" presId="urn:microsoft.com/office/officeart/2005/8/layout/orgChart1"/>
    <dgm:cxn modelId="{7B7A99A2-6123-4CE6-A98A-72CB05869886}" type="presParOf" srcId="{71B3DB97-C009-4EE8-BB3E-5E27F1DDD5A9}" destId="{C275FFAB-6C7C-4189-8201-B658149B4B1C}" srcOrd="2" destOrd="0" presId="urn:microsoft.com/office/officeart/2005/8/layout/orgChart1"/>
    <dgm:cxn modelId="{7D8E15F2-7029-4C93-BA9A-F7D157FDA43D}" type="presParOf" srcId="{FCD06D97-D49B-481B-948A-9068FBAA839C}" destId="{8E4F68AF-B1AB-43E6-8A84-02EB461197A2}" srcOrd="4" destOrd="0" presId="urn:microsoft.com/office/officeart/2005/8/layout/orgChart1"/>
    <dgm:cxn modelId="{E7748EDC-288D-44BE-95CD-A3564552035D}" type="presParOf" srcId="{FCD06D97-D49B-481B-948A-9068FBAA839C}" destId="{C85A0BDC-B80F-41E6-86C2-9938CE43F306}" srcOrd="5" destOrd="0" presId="urn:microsoft.com/office/officeart/2005/8/layout/orgChart1"/>
    <dgm:cxn modelId="{952769AC-9B29-4D77-8226-9E113B295A2D}" type="presParOf" srcId="{C85A0BDC-B80F-41E6-86C2-9938CE43F306}" destId="{62BA2469-54D4-495D-9A24-09A6EC60DD26}" srcOrd="0" destOrd="0" presId="urn:microsoft.com/office/officeart/2005/8/layout/orgChart1"/>
    <dgm:cxn modelId="{3906C78D-D9AD-4303-BABA-B0FFCBB422C4}" type="presParOf" srcId="{62BA2469-54D4-495D-9A24-09A6EC60DD26}" destId="{A32EAF55-943F-4A17-890A-F9BCA3AEDBF4}" srcOrd="0" destOrd="0" presId="urn:microsoft.com/office/officeart/2005/8/layout/orgChart1"/>
    <dgm:cxn modelId="{078802AE-03A5-43CF-814C-D5A6306E70C2}" type="presParOf" srcId="{62BA2469-54D4-495D-9A24-09A6EC60DD26}" destId="{DB1C1BD1-EC91-40C2-AB2A-AF7BDD8BD0E1}" srcOrd="1" destOrd="0" presId="urn:microsoft.com/office/officeart/2005/8/layout/orgChart1"/>
    <dgm:cxn modelId="{D09BD307-1EC8-4B5A-B387-694CC234A90B}" type="presParOf" srcId="{C85A0BDC-B80F-41E6-86C2-9938CE43F306}" destId="{64E775A2-9355-44F7-98A2-C82EAC8EF1BF}" srcOrd="1" destOrd="0" presId="urn:microsoft.com/office/officeart/2005/8/layout/orgChart1"/>
    <dgm:cxn modelId="{81804F33-1717-4576-9485-F4AA28517F61}" type="presParOf" srcId="{C85A0BDC-B80F-41E6-86C2-9938CE43F306}" destId="{E040C9A2-F975-47F2-9F5C-956810DD167D}" srcOrd="2" destOrd="0" presId="urn:microsoft.com/office/officeart/2005/8/layout/orgChart1"/>
    <dgm:cxn modelId="{D21B14D2-7AE5-4BFB-A17F-F5D97CE0E112}" type="presParOf" srcId="{FCD06D97-D49B-481B-948A-9068FBAA839C}" destId="{464A864B-1D0C-45A8-96F1-4CB1ECB99934}" srcOrd="6" destOrd="0" presId="urn:microsoft.com/office/officeart/2005/8/layout/orgChart1"/>
    <dgm:cxn modelId="{CDD149AA-7F91-4152-AB72-DBC6B912221F}" type="presParOf" srcId="{FCD06D97-D49B-481B-948A-9068FBAA839C}" destId="{1A28119A-29CD-49EB-8A26-6260CD1CD956}" srcOrd="7" destOrd="0" presId="urn:microsoft.com/office/officeart/2005/8/layout/orgChart1"/>
    <dgm:cxn modelId="{F28D112F-4022-483A-8589-8AB26E6B78E1}" type="presParOf" srcId="{1A28119A-29CD-49EB-8A26-6260CD1CD956}" destId="{C9D11448-A700-4BEF-BEC3-0659C7C36602}" srcOrd="0" destOrd="0" presId="urn:microsoft.com/office/officeart/2005/8/layout/orgChart1"/>
    <dgm:cxn modelId="{460FC424-6EF6-4BC5-98AF-857F1F11EBFB}" type="presParOf" srcId="{C9D11448-A700-4BEF-BEC3-0659C7C36602}" destId="{1346400C-0BE1-45B4-8657-51CBA2BDC322}" srcOrd="0" destOrd="0" presId="urn:microsoft.com/office/officeart/2005/8/layout/orgChart1"/>
    <dgm:cxn modelId="{EE849494-BE2C-4BB8-A86B-4C57B7DDBAE4}" type="presParOf" srcId="{C9D11448-A700-4BEF-BEC3-0659C7C36602}" destId="{A09359C9-2A9D-4116-B771-3CD6C8EDB216}" srcOrd="1" destOrd="0" presId="urn:microsoft.com/office/officeart/2005/8/layout/orgChart1"/>
    <dgm:cxn modelId="{A2E572AF-3157-4917-A506-61331BBA8EEF}" type="presParOf" srcId="{1A28119A-29CD-49EB-8A26-6260CD1CD956}" destId="{F9224380-4EDD-4B63-BE84-7CE5EC97FD5E}" srcOrd="1" destOrd="0" presId="urn:microsoft.com/office/officeart/2005/8/layout/orgChart1"/>
    <dgm:cxn modelId="{C96678E5-00A7-42EB-8EEF-801CCCEA81B3}" type="presParOf" srcId="{1A28119A-29CD-49EB-8A26-6260CD1CD956}" destId="{23B02DCE-0808-4BCD-B048-7910B0C88415}" srcOrd="2" destOrd="0" presId="urn:microsoft.com/office/officeart/2005/8/layout/orgChart1"/>
    <dgm:cxn modelId="{2DA1850E-EB19-4264-B7B4-3D2D93B87902}" type="presParOf" srcId="{3171707D-1BD8-41DB-90A9-840A4911FFD1}" destId="{FDFC81E1-A28C-478C-A4F4-5E171FE88C7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47DA1-58BE-4E75-A695-134E96330936}">
      <dsp:nvSpPr>
        <dsp:cNvPr id="0" name=""/>
        <dsp:cNvSpPr/>
      </dsp:nvSpPr>
      <dsp:spPr>
        <a:xfrm>
          <a:off x="4757655" y="2998973"/>
          <a:ext cx="3731147" cy="431133"/>
        </a:xfrm>
        <a:custGeom>
          <a:avLst/>
          <a:gdLst/>
          <a:ahLst/>
          <a:cxnLst/>
          <a:rect l="0" t="0" r="0" b="0"/>
          <a:pathLst>
            <a:path>
              <a:moveTo>
                <a:pt x="0" y="0"/>
              </a:moveTo>
              <a:lnTo>
                <a:pt x="0" y="215566"/>
              </a:lnTo>
              <a:lnTo>
                <a:pt x="3731147" y="215566"/>
              </a:lnTo>
              <a:lnTo>
                <a:pt x="3731147"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A47148-4399-442C-8C2A-85CC32F760E4}">
      <dsp:nvSpPr>
        <dsp:cNvPr id="0" name=""/>
        <dsp:cNvSpPr/>
      </dsp:nvSpPr>
      <dsp:spPr>
        <a:xfrm>
          <a:off x="4757655" y="2998973"/>
          <a:ext cx="1242075" cy="431133"/>
        </a:xfrm>
        <a:custGeom>
          <a:avLst/>
          <a:gdLst/>
          <a:ahLst/>
          <a:cxnLst/>
          <a:rect l="0" t="0" r="0" b="0"/>
          <a:pathLst>
            <a:path>
              <a:moveTo>
                <a:pt x="0" y="0"/>
              </a:moveTo>
              <a:lnTo>
                <a:pt x="0" y="215566"/>
              </a:lnTo>
              <a:lnTo>
                <a:pt x="1242075" y="215566"/>
              </a:lnTo>
              <a:lnTo>
                <a:pt x="1242075"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2DB86C-9B77-4291-9AF8-11AB9067B086}">
      <dsp:nvSpPr>
        <dsp:cNvPr id="0" name=""/>
        <dsp:cNvSpPr/>
      </dsp:nvSpPr>
      <dsp:spPr>
        <a:xfrm>
          <a:off x="3515580" y="2998973"/>
          <a:ext cx="1242075" cy="431133"/>
        </a:xfrm>
        <a:custGeom>
          <a:avLst/>
          <a:gdLst/>
          <a:ahLst/>
          <a:cxnLst/>
          <a:rect l="0" t="0" r="0" b="0"/>
          <a:pathLst>
            <a:path>
              <a:moveTo>
                <a:pt x="1242075" y="0"/>
              </a:moveTo>
              <a:lnTo>
                <a:pt x="1242075" y="215566"/>
              </a:lnTo>
              <a:lnTo>
                <a:pt x="0" y="215566"/>
              </a:lnTo>
              <a:lnTo>
                <a:pt x="0"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B6C4A-366F-4637-88DD-01CEEA06D9C3}">
      <dsp:nvSpPr>
        <dsp:cNvPr id="0" name=""/>
        <dsp:cNvSpPr/>
      </dsp:nvSpPr>
      <dsp:spPr>
        <a:xfrm>
          <a:off x="1031430" y="2998973"/>
          <a:ext cx="3726225" cy="431133"/>
        </a:xfrm>
        <a:custGeom>
          <a:avLst/>
          <a:gdLst/>
          <a:ahLst/>
          <a:cxnLst/>
          <a:rect l="0" t="0" r="0" b="0"/>
          <a:pathLst>
            <a:path>
              <a:moveTo>
                <a:pt x="3726225" y="0"/>
              </a:moveTo>
              <a:lnTo>
                <a:pt x="3726225" y="215566"/>
              </a:lnTo>
              <a:lnTo>
                <a:pt x="0" y="215566"/>
              </a:lnTo>
              <a:lnTo>
                <a:pt x="0"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8AE0EF-9DB9-4509-9602-388DDB0589B6}">
      <dsp:nvSpPr>
        <dsp:cNvPr id="0" name=""/>
        <dsp:cNvSpPr/>
      </dsp:nvSpPr>
      <dsp:spPr>
        <a:xfrm>
          <a:off x="3731147" y="1972465"/>
          <a:ext cx="2053016" cy="102650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Director of Place Shaping &amp; </a:t>
          </a:r>
        </a:p>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Town Planning</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dirty="0">
              <a:ln/>
              <a:effectLst/>
              <a:uLnTx/>
              <a:uFillTx/>
              <a:latin typeface="Calibri"/>
              <a:ea typeface="+mn-ea"/>
              <a:cs typeface="+mn-cs"/>
            </a:rPr>
            <a:t>Deirdra </a:t>
          </a:r>
          <a:r>
            <a:rPr kumimoji="0" lang="en-GB" altLang="en-US" sz="1600" b="0" i="0" u="none" strike="noStrike" kern="1200" cap="none" spc="0" normalizeH="0" baseline="0" noProof="0" dirty="0" err="1">
              <a:ln/>
              <a:effectLst/>
              <a:uLnTx/>
              <a:uFillTx/>
              <a:latin typeface="Calibri"/>
              <a:ea typeface="+mn-ea"/>
              <a:cs typeface="+mn-cs"/>
            </a:rPr>
            <a:t>Armsby</a:t>
          </a:r>
          <a:endParaRPr lang="en-GB" sz="1600" kern="1200" dirty="0" err="1">
            <a:latin typeface="Calibri"/>
          </a:endParaRPr>
        </a:p>
      </dsp:txBody>
      <dsp:txXfrm>
        <a:off x="3731147" y="1972465"/>
        <a:ext cx="2053016" cy="1026508"/>
      </dsp:txXfrm>
    </dsp:sp>
    <dsp:sp modelId="{A49958AA-35D4-4861-B337-A31BF246C4A6}">
      <dsp:nvSpPr>
        <dsp:cNvPr id="0" name=""/>
        <dsp:cNvSpPr/>
      </dsp:nvSpPr>
      <dsp:spPr>
        <a:xfrm>
          <a:off x="4922" y="3430107"/>
          <a:ext cx="2053016" cy="1026508"/>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Head of Design Conservation &amp; Sustainability</a:t>
          </a:r>
        </a:p>
        <a:p>
          <a:pPr marL="0" lvl="0" indent="0" algn="ctr" defTabSz="711200" rtl="0">
            <a:lnSpc>
              <a:spcPct val="90000"/>
            </a:lnSpc>
            <a:spcBef>
              <a:spcPct val="0"/>
            </a:spcBef>
            <a:spcAft>
              <a:spcPct val="35000"/>
            </a:spcAft>
            <a:buClrTx/>
            <a:buSzTx/>
            <a:buFontTx/>
            <a:buNone/>
          </a:pPr>
          <a:r>
            <a:rPr kumimoji="0" lang="en-GB" altLang="en-US" sz="1600" b="0" i="0" u="none" strike="noStrike" kern="1200" cap="none" spc="0" normalizeH="0" baseline="0" noProof="0" dirty="0">
              <a:ln/>
              <a:effectLst/>
              <a:uLnTx/>
              <a:uFillTx/>
              <a:latin typeface="Calibri"/>
              <a:ea typeface="+mn-ea"/>
              <a:cs typeface="+mn-cs"/>
            </a:rPr>
            <a:t>Tom Burke </a:t>
          </a:r>
          <a:endParaRPr kumimoji="0" lang="en-GB" altLang="en-US" sz="1600" b="1" i="0" u="none" strike="noStrike" kern="1200" cap="none" spc="0" normalizeH="0" baseline="0" noProof="0" dirty="0">
            <a:ln/>
            <a:effectLst/>
            <a:uLnTx/>
            <a:uFillTx/>
            <a:latin typeface="Calibri"/>
            <a:ea typeface="+mn-ea"/>
            <a:cs typeface="+mn-cs"/>
          </a:endParaRPr>
        </a:p>
      </dsp:txBody>
      <dsp:txXfrm>
        <a:off x="4922" y="3430107"/>
        <a:ext cx="2053016" cy="1026508"/>
      </dsp:txXfrm>
    </dsp:sp>
    <dsp:sp modelId="{859EADF0-0E5E-4B7E-89A9-2A21E3E6E9C4}">
      <dsp:nvSpPr>
        <dsp:cNvPr id="0" name=""/>
        <dsp:cNvSpPr/>
      </dsp:nvSpPr>
      <dsp:spPr>
        <a:xfrm>
          <a:off x="2489072"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Area Team Leader</a:t>
          </a:r>
        </a:p>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North Planning Team</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dirty="0">
              <a:ln/>
              <a:effectLst/>
              <a:uLnTx/>
              <a:uFillTx/>
              <a:latin typeface="Calibri"/>
              <a:ea typeface="+mn-ea"/>
              <a:cs typeface="+mn-cs"/>
            </a:rPr>
            <a:t>Amanda Coulson</a:t>
          </a:r>
          <a:endParaRPr lang="en-GB" sz="1600" kern="1200" dirty="0">
            <a:latin typeface="Calibri"/>
          </a:endParaRPr>
        </a:p>
      </dsp:txBody>
      <dsp:txXfrm>
        <a:off x="2489072" y="3430107"/>
        <a:ext cx="2053016" cy="1026508"/>
      </dsp:txXfrm>
    </dsp:sp>
    <dsp:sp modelId="{FB461754-5CF9-4C06-963A-74288DEB6819}">
      <dsp:nvSpPr>
        <dsp:cNvPr id="0" name=""/>
        <dsp:cNvSpPr/>
      </dsp:nvSpPr>
      <dsp:spPr>
        <a:xfrm>
          <a:off x="4973222"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Area Team Leader</a:t>
          </a:r>
        </a:p>
        <a:p>
          <a:pPr marL="0" lvl="0" indent="0" algn="ctr" defTabSz="711200" rtl="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a:ea typeface="+mn-ea"/>
              <a:cs typeface="+mn-cs"/>
            </a:rPr>
            <a:t>South Planning Team</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dirty="0">
              <a:ln/>
              <a:effectLst/>
              <a:uLnTx/>
              <a:uFillTx/>
              <a:latin typeface="Calibri"/>
              <a:ea typeface="+mn-ea"/>
              <a:cs typeface="+mn-cs"/>
            </a:rPr>
            <a:t>Vincent Nally</a:t>
          </a:r>
          <a:endParaRPr lang="en-GB" sz="1600" kern="1200" dirty="0">
            <a:latin typeface="Calibri"/>
          </a:endParaRPr>
        </a:p>
      </dsp:txBody>
      <dsp:txXfrm>
        <a:off x="4973222" y="3430107"/>
        <a:ext cx="2053016" cy="1026508"/>
      </dsp:txXfrm>
    </dsp:sp>
    <dsp:sp modelId="{D0337AAC-901A-4DEA-9B03-EBA078E2100B}">
      <dsp:nvSpPr>
        <dsp:cNvPr id="0" name=""/>
        <dsp:cNvSpPr/>
      </dsp:nvSpPr>
      <dsp:spPr>
        <a:xfrm>
          <a:off x="7462294"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ClrTx/>
            <a:buSzTx/>
            <a:buFontTx/>
            <a:buNone/>
          </a:pPr>
          <a:r>
            <a:rPr kumimoji="0" lang="en-GB" altLang="en-US" sz="1600" b="1" i="0" u="none" strike="noStrike" kern="1200" cap="none" spc="0" normalizeH="0" baseline="0" noProof="0" dirty="0">
              <a:ln>
                <a:noFill/>
              </a:ln>
              <a:solidFill>
                <a:schemeClr val="bg1"/>
              </a:solidFill>
              <a:effectLst/>
              <a:uLnTx/>
              <a:uFillTx/>
              <a:latin typeface="Calibri"/>
              <a:ea typeface="+mn-ea"/>
              <a:cs typeface="+mn-cs"/>
            </a:rPr>
            <a:t>Area Team Leader</a:t>
          </a:r>
        </a:p>
        <a:p>
          <a:pPr marL="0" lvl="0" indent="0" algn="ctr" defTabSz="711200" rtl="0">
            <a:lnSpc>
              <a:spcPct val="90000"/>
            </a:lnSpc>
            <a:spcBef>
              <a:spcPct val="0"/>
            </a:spcBef>
            <a:spcAft>
              <a:spcPct val="35000"/>
            </a:spcAft>
            <a:buClrTx/>
            <a:buSzTx/>
            <a:buFontTx/>
            <a:buNone/>
          </a:pPr>
          <a:r>
            <a:rPr kumimoji="0" lang="en-GB" altLang="en-US" sz="1600" b="1" i="0" u="none" strike="noStrike" kern="1200" cap="none" spc="0" normalizeH="0" baseline="0" noProof="0" dirty="0">
              <a:ln>
                <a:noFill/>
              </a:ln>
              <a:solidFill>
                <a:schemeClr val="bg1"/>
              </a:solidFill>
              <a:effectLst/>
              <a:uLnTx/>
              <a:uFillTx/>
              <a:latin typeface="Calibri"/>
              <a:ea typeface="+mn-ea"/>
              <a:cs typeface="+mn-cs"/>
            </a:rPr>
            <a:t>Central Planning Team</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dirty="0">
              <a:ln>
                <a:noFill/>
              </a:ln>
              <a:solidFill>
                <a:schemeClr val="bg1"/>
              </a:solidFill>
              <a:effectLst/>
              <a:uLnTx/>
              <a:uFillTx/>
              <a:latin typeface="Calibri"/>
              <a:ea typeface="+mn-ea"/>
              <a:cs typeface="+mn-cs"/>
            </a:rPr>
            <a:t>Steve Brandon</a:t>
          </a:r>
          <a:endParaRPr lang="en-GB" sz="1600" kern="1200" dirty="0">
            <a:solidFill>
              <a:schemeClr val="bg1"/>
            </a:solidFill>
            <a:latin typeface="Calibri"/>
          </a:endParaRPr>
        </a:p>
      </dsp:txBody>
      <dsp:txXfrm>
        <a:off x="7462294" y="3430107"/>
        <a:ext cx="2053016" cy="1026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A864B-1D0C-45A8-96F1-4CB1ECB99934}">
      <dsp:nvSpPr>
        <dsp:cNvPr id="0" name=""/>
        <dsp:cNvSpPr/>
      </dsp:nvSpPr>
      <dsp:spPr>
        <a:xfrm>
          <a:off x="4757655" y="2998973"/>
          <a:ext cx="3726225" cy="431133"/>
        </a:xfrm>
        <a:custGeom>
          <a:avLst/>
          <a:gdLst/>
          <a:ahLst/>
          <a:cxnLst/>
          <a:rect l="0" t="0" r="0" b="0"/>
          <a:pathLst>
            <a:path>
              <a:moveTo>
                <a:pt x="0" y="0"/>
              </a:moveTo>
              <a:lnTo>
                <a:pt x="0" y="215566"/>
              </a:lnTo>
              <a:lnTo>
                <a:pt x="3726225" y="215566"/>
              </a:lnTo>
              <a:lnTo>
                <a:pt x="3726225"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4F68AF-B1AB-43E6-8A84-02EB461197A2}">
      <dsp:nvSpPr>
        <dsp:cNvPr id="0" name=""/>
        <dsp:cNvSpPr/>
      </dsp:nvSpPr>
      <dsp:spPr>
        <a:xfrm>
          <a:off x="4757655" y="2998973"/>
          <a:ext cx="1242075" cy="431133"/>
        </a:xfrm>
        <a:custGeom>
          <a:avLst/>
          <a:gdLst/>
          <a:ahLst/>
          <a:cxnLst/>
          <a:rect l="0" t="0" r="0" b="0"/>
          <a:pathLst>
            <a:path>
              <a:moveTo>
                <a:pt x="0" y="0"/>
              </a:moveTo>
              <a:lnTo>
                <a:pt x="0" y="215566"/>
              </a:lnTo>
              <a:lnTo>
                <a:pt x="1242075" y="215566"/>
              </a:lnTo>
              <a:lnTo>
                <a:pt x="1242075"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2DB86C-9B77-4291-9AF8-11AB9067B086}">
      <dsp:nvSpPr>
        <dsp:cNvPr id="0" name=""/>
        <dsp:cNvSpPr/>
      </dsp:nvSpPr>
      <dsp:spPr>
        <a:xfrm>
          <a:off x="3515580" y="2998973"/>
          <a:ext cx="1242075" cy="431133"/>
        </a:xfrm>
        <a:custGeom>
          <a:avLst/>
          <a:gdLst/>
          <a:ahLst/>
          <a:cxnLst/>
          <a:rect l="0" t="0" r="0" b="0"/>
          <a:pathLst>
            <a:path>
              <a:moveTo>
                <a:pt x="1242075" y="0"/>
              </a:moveTo>
              <a:lnTo>
                <a:pt x="1242075" y="215566"/>
              </a:lnTo>
              <a:lnTo>
                <a:pt x="0" y="215566"/>
              </a:lnTo>
              <a:lnTo>
                <a:pt x="0"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B6C4A-366F-4637-88DD-01CEEA06D9C3}">
      <dsp:nvSpPr>
        <dsp:cNvPr id="0" name=""/>
        <dsp:cNvSpPr/>
      </dsp:nvSpPr>
      <dsp:spPr>
        <a:xfrm>
          <a:off x="1031430" y="2998973"/>
          <a:ext cx="3726225" cy="431133"/>
        </a:xfrm>
        <a:custGeom>
          <a:avLst/>
          <a:gdLst/>
          <a:ahLst/>
          <a:cxnLst/>
          <a:rect l="0" t="0" r="0" b="0"/>
          <a:pathLst>
            <a:path>
              <a:moveTo>
                <a:pt x="3726225" y="0"/>
              </a:moveTo>
              <a:lnTo>
                <a:pt x="3726225" y="215566"/>
              </a:lnTo>
              <a:lnTo>
                <a:pt x="0" y="215566"/>
              </a:lnTo>
              <a:lnTo>
                <a:pt x="0" y="43113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8AE0EF-9DB9-4509-9602-388DDB0589B6}">
      <dsp:nvSpPr>
        <dsp:cNvPr id="0" name=""/>
        <dsp:cNvSpPr/>
      </dsp:nvSpPr>
      <dsp:spPr>
        <a:xfrm>
          <a:off x="3731147" y="1972465"/>
          <a:ext cx="2053016" cy="1026508"/>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dirty="0">
              <a:ln/>
              <a:effectLst/>
              <a:uLnTx/>
              <a:uFillTx/>
              <a:latin typeface="Calibri" pitchFamily="34" charset="0"/>
              <a:ea typeface="+mn-ea"/>
              <a:cs typeface="+mn-cs"/>
            </a:rPr>
            <a:t>Head of Conservation, Design and Sustainability</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dirty="0">
              <a:ln/>
              <a:effectLst/>
              <a:uLnTx/>
              <a:uFillTx/>
              <a:latin typeface="Calibri" pitchFamily="34" charset="0"/>
              <a:ea typeface="+mn-ea"/>
              <a:cs typeface="+mn-cs"/>
            </a:rPr>
            <a:t>Tom Burke</a:t>
          </a:r>
          <a:endParaRPr lang="en-GB" sz="1600" kern="1200" dirty="0"/>
        </a:p>
      </dsp:txBody>
      <dsp:txXfrm>
        <a:off x="3731147" y="1972465"/>
        <a:ext cx="2053016" cy="1026508"/>
      </dsp:txXfrm>
    </dsp:sp>
    <dsp:sp modelId="{A49958AA-35D4-4861-B337-A31BF246C4A6}">
      <dsp:nvSpPr>
        <dsp:cNvPr id="0" name=""/>
        <dsp:cNvSpPr/>
      </dsp:nvSpPr>
      <dsp:spPr>
        <a:xfrm>
          <a:off x="4922"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a:ln/>
              <a:effectLst/>
              <a:uLnTx/>
              <a:uFillTx/>
              <a:latin typeface="Calibri" panose="020F0502020204030204" pitchFamily="34" charset="0"/>
              <a:ea typeface="+mn-ea"/>
              <a:cs typeface="+mn-cs"/>
            </a:rPr>
            <a:t>Senior Conservation/ Design and Sustainability Officer</a:t>
          </a:r>
        </a:p>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a:ln/>
              <a:effectLst/>
              <a:uLnTx/>
              <a:uFillTx/>
              <a:latin typeface="Calibri" panose="020F0502020204030204" pitchFamily="34" charset="0"/>
              <a:ea typeface="+mn-ea"/>
              <a:cs typeface="+mn-cs"/>
            </a:rPr>
            <a:t>Eleanor Grace </a:t>
          </a:r>
          <a:endParaRPr lang="en-GB" sz="1600" b="0" kern="1200"/>
        </a:p>
      </dsp:txBody>
      <dsp:txXfrm>
        <a:off x="4922" y="3430107"/>
        <a:ext cx="2053016" cy="1026508"/>
      </dsp:txXfrm>
    </dsp:sp>
    <dsp:sp modelId="{859EADF0-0E5E-4B7E-89A9-2A21E3E6E9C4}">
      <dsp:nvSpPr>
        <dsp:cNvPr id="0" name=""/>
        <dsp:cNvSpPr/>
      </dsp:nvSpPr>
      <dsp:spPr>
        <a:xfrm>
          <a:off x="2489072"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a:ln/>
              <a:effectLst/>
              <a:uLnTx/>
              <a:uFillTx/>
              <a:latin typeface="Calibri" panose="020F0502020204030204" pitchFamily="34" charset="0"/>
              <a:ea typeface="+mn-ea"/>
              <a:cs typeface="+mn-cs"/>
            </a:rPr>
            <a:t>Lead Retrofit Innovation and Delivery Officer</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a:ln/>
              <a:effectLst/>
              <a:uLnTx/>
              <a:uFillTx/>
              <a:latin typeface="Calibri" panose="020F0502020204030204" pitchFamily="34" charset="0"/>
              <a:ea typeface="+mn-ea"/>
              <a:cs typeface="+mn-cs"/>
            </a:rPr>
            <a:t>Lauren Shevills</a:t>
          </a:r>
        </a:p>
      </dsp:txBody>
      <dsp:txXfrm>
        <a:off x="2489072" y="3430107"/>
        <a:ext cx="2053016" cy="1026508"/>
      </dsp:txXfrm>
    </dsp:sp>
    <dsp:sp modelId="{A32EAF55-943F-4A17-890A-F9BCA3AEDBF4}">
      <dsp:nvSpPr>
        <dsp:cNvPr id="0" name=""/>
        <dsp:cNvSpPr/>
      </dsp:nvSpPr>
      <dsp:spPr>
        <a:xfrm>
          <a:off x="4973222"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a:ln/>
              <a:effectLst/>
              <a:uLnTx/>
              <a:uFillTx/>
              <a:latin typeface="Calibri" panose="020F0502020204030204" pitchFamily="34" charset="0"/>
              <a:ea typeface="+mn-ea"/>
              <a:cs typeface="+mn-cs"/>
            </a:rPr>
            <a:t>Principal Sustainability Officer</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a:ln/>
              <a:effectLst/>
              <a:uLnTx/>
              <a:uFillTx/>
              <a:latin typeface="Calibri" panose="020F0502020204030204" pitchFamily="34" charset="0"/>
              <a:ea typeface="+mn-ea"/>
              <a:cs typeface="+mn-cs"/>
            </a:rPr>
            <a:t>Hrabrina Nikolova</a:t>
          </a:r>
        </a:p>
      </dsp:txBody>
      <dsp:txXfrm>
        <a:off x="4973222" y="3430107"/>
        <a:ext cx="2053016" cy="1026508"/>
      </dsp:txXfrm>
    </dsp:sp>
    <dsp:sp modelId="{1346400C-0BE1-45B4-8657-51CBA2BDC322}">
      <dsp:nvSpPr>
        <dsp:cNvPr id="0" name=""/>
        <dsp:cNvSpPr/>
      </dsp:nvSpPr>
      <dsp:spPr>
        <a:xfrm>
          <a:off x="7457372" y="3430107"/>
          <a:ext cx="2053016" cy="10265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altLang="en-US" sz="1600" b="1" i="0" u="none" strike="noStrike" kern="1200" cap="none" spc="0" normalizeH="0" baseline="0" noProof="0">
              <a:ln/>
              <a:effectLst/>
              <a:uLnTx/>
              <a:uFillTx/>
              <a:latin typeface="Calibri" panose="020F0502020204030204" pitchFamily="34" charset="0"/>
              <a:ea typeface="+mn-ea"/>
              <a:cs typeface="+mn-cs"/>
            </a:rPr>
            <a:t>Principal Sustainability Officer</a:t>
          </a:r>
        </a:p>
        <a:p>
          <a:pPr marL="0" lvl="0" indent="0" algn="ctr" defTabSz="711200">
            <a:lnSpc>
              <a:spcPct val="90000"/>
            </a:lnSpc>
            <a:spcBef>
              <a:spcPct val="0"/>
            </a:spcBef>
            <a:spcAft>
              <a:spcPct val="35000"/>
            </a:spcAft>
            <a:buClrTx/>
            <a:buSzTx/>
            <a:buFontTx/>
            <a:buNone/>
          </a:pPr>
          <a:r>
            <a:rPr kumimoji="0" lang="en-GB" altLang="en-US" sz="1600" b="0" i="0" u="none" strike="noStrike" kern="1200" cap="none" spc="0" normalizeH="0" baseline="0" noProof="0">
              <a:ln/>
              <a:effectLst/>
              <a:uLnTx/>
              <a:uFillTx/>
              <a:latin typeface="Calibri" panose="020F0502020204030204" pitchFamily="34" charset="0"/>
              <a:ea typeface="+mn-ea"/>
              <a:cs typeface="+mn-cs"/>
            </a:rPr>
            <a:t>Paolo Balice</a:t>
          </a:r>
        </a:p>
      </dsp:txBody>
      <dsp:txXfrm>
        <a:off x="7457372" y="3430107"/>
        <a:ext cx="2053016" cy="10265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0.49383</cdr:x>
      <cdr:y>0.91048</cdr:y>
    </cdr:from>
    <cdr:to>
      <cdr:x>0.83165</cdr:x>
      <cdr:y>0.9738</cdr:y>
    </cdr:to>
    <cdr:sp macro="" textlink="">
      <cdr:nvSpPr>
        <cdr:cNvPr id="2" name="TextBox 1"/>
        <cdr:cNvSpPr txBox="1"/>
      </cdr:nvSpPr>
      <cdr:spPr>
        <a:xfrm xmlns:a="http://schemas.openxmlformats.org/drawingml/2006/main">
          <a:off x="4191000" y="3971926"/>
          <a:ext cx="2867026" cy="276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b="1">
              <a:solidFill>
                <a:srgbClr val="0070C0"/>
              </a:solidFill>
            </a:rPr>
            <a:t>x% </a:t>
          </a:r>
          <a:r>
            <a:rPr lang="en-GB" sz="1100" b="1"/>
            <a:t>Precentage Difference compared to the Target </a:t>
          </a:r>
        </a:p>
      </cdr:txBody>
    </cdr:sp>
  </cdr:relSizeAnchor>
</c:userShapes>
</file>

<file path=ppt/drawings/drawing2.xml><?xml version="1.0" encoding="utf-8"?>
<c:userShapes xmlns:c="http://schemas.openxmlformats.org/drawingml/2006/chart">
  <cdr:relSizeAnchor xmlns:cdr="http://schemas.openxmlformats.org/drawingml/2006/chartDrawing">
    <cdr:from>
      <cdr:x>0.49383</cdr:x>
      <cdr:y>0.91048</cdr:y>
    </cdr:from>
    <cdr:to>
      <cdr:x>0.83165</cdr:x>
      <cdr:y>0.9738</cdr:y>
    </cdr:to>
    <cdr:sp macro="" textlink="">
      <cdr:nvSpPr>
        <cdr:cNvPr id="2" name="TextBox 1"/>
        <cdr:cNvSpPr txBox="1"/>
      </cdr:nvSpPr>
      <cdr:spPr>
        <a:xfrm xmlns:a="http://schemas.openxmlformats.org/drawingml/2006/main">
          <a:off x="4191000" y="3971926"/>
          <a:ext cx="2867026" cy="276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b="1">
              <a:solidFill>
                <a:srgbClr val="0070C0"/>
              </a:solidFill>
            </a:rPr>
            <a:t>x% </a:t>
          </a:r>
          <a:r>
            <a:rPr lang="en-GB" sz="1100" b="1"/>
            <a:t>Precentage Difference compared to the Target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B489B988-068F-7849-8A3E-376CE656BB0B}" type="datetimeFigureOut">
              <a:rPr lang="en-US" smtClean="0"/>
              <a:pPr/>
              <a:t>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CAB90874-EC46-F049-B233-539E181A6EB7}" type="slidenum">
              <a:rPr lang="en-US" smtClean="0"/>
              <a:pPr/>
              <a:t>‹#›</a:t>
            </a:fld>
            <a:endParaRPr lang="en-US" dirty="0"/>
          </a:p>
        </p:txBody>
      </p:sp>
    </p:spTree>
    <p:extLst>
      <p:ext uri="{BB962C8B-B14F-4D97-AF65-F5344CB8AC3E}">
        <p14:creationId xmlns:p14="http://schemas.microsoft.com/office/powerpoint/2010/main" val="35678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2058F-18A7-4236-BB3B-5C7F9C5026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745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5530B-6728-DD43-B275-6064834AA3AB}" type="slidenum">
              <a:rPr lang="en-US" smtClean="0"/>
              <a:t>38</a:t>
            </a:fld>
            <a:endParaRPr lang="en-US"/>
          </a:p>
        </p:txBody>
      </p:sp>
    </p:spTree>
    <p:extLst>
      <p:ext uri="{BB962C8B-B14F-4D97-AF65-F5344CB8AC3E}">
        <p14:creationId xmlns:p14="http://schemas.microsoft.com/office/powerpoint/2010/main" val="253969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cs typeface="Calibri"/>
              </a:rPr>
              <a:t>Further Notes for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a:cs typeface="Calibri"/>
              </a:rPr>
              <a:t>Buildings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1: Retrofitting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2: New developments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3: Residents and businesses cut energy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4: Organisations take ambitious action to cut CO2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Challenges: historic env 11,000 listed buildings, 56 conservation areas, 121k domestic households – 43% PRS)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u="non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a:cs typeface="Calibri"/>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1: Opps for local generation and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2: Support residents, homeowners etc to use low carbon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Challenges: 0.03% of Westminster </a:t>
            </a:r>
            <a:r>
              <a:rPr lang="en-GB" sz="1400" b="0" u="none" err="1">
                <a:cs typeface="Calibri"/>
              </a:rPr>
              <a:t>elec</a:t>
            </a:r>
            <a:r>
              <a:rPr lang="en-GB" sz="1400" b="0" u="none">
                <a:cs typeface="Calibri"/>
              </a:rPr>
              <a:t> demand met by in-borough renewables; sufficiency of </a:t>
            </a:r>
            <a:r>
              <a:rPr lang="en-GB" sz="1400" b="0" u="none" err="1">
                <a:cs typeface="Calibri"/>
              </a:rPr>
              <a:t>elec</a:t>
            </a:r>
            <a:r>
              <a:rPr lang="en-GB" sz="1400" b="0" u="none">
                <a:cs typeface="Calibri"/>
              </a:rPr>
              <a:t> grid capacity to allow transition to electrical heating, energy costs/costs of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u="sng">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a:cs typeface="Calibri"/>
              </a:rPr>
              <a:t>Reduced waste and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1: Adopt sustainable purchasing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2: Step change in recycling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3: Embed circular economy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a:cs typeface="Calibri"/>
              </a:rPr>
              <a:t>Challenges: how maintain current levels of waste collection whilst seeking to increase recycling rates, how tackle wider impacts of our consumption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u="non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a:cs typeface="Calibri"/>
              </a:rPr>
              <a:t>Sustainable Travel &amp;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cs typeface="Calibri"/>
              </a:rPr>
              <a:t>1: Cut vehicle trips and promote active travel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solidFill>
                  <a:srgbClr val="4D5366"/>
                </a:solidFill>
                <a:effectLst/>
                <a:latin typeface="source sans pro" panose="020B0503030403020204" pitchFamily="34" charset="0"/>
                <a:cs typeface="Calibri"/>
              </a:rPr>
              <a:t>2: Accelerate transition to EVs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solidFill>
                  <a:srgbClr val="4D5366"/>
                </a:solidFill>
                <a:effectLst/>
                <a:latin typeface="source sans pro" panose="020B0503030403020204" pitchFamily="34" charset="0"/>
                <a:cs typeface="Calibri"/>
              </a:rPr>
              <a:t>3: Consolidate and streanline FSD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solidFill>
                  <a:srgbClr val="4D5366"/>
                </a:solidFill>
                <a:effectLst/>
                <a:latin typeface="source sans pro" panose="020B0503030403020204" pitchFamily="34" charset="0"/>
                <a:cs typeface="Calibri"/>
              </a:rPr>
              <a:t>4: Reduce travel emissions outside of the 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solidFill>
                  <a:srgbClr val="4D5366"/>
                </a:solidFill>
                <a:effectLst/>
                <a:latin typeface="source sans pro" panose="020B0503030403020204" pitchFamily="34" charset="0"/>
                <a:cs typeface="Calibri"/>
              </a:rPr>
              <a:t>Challenges: lack of clarity on prioritisation of transport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a:solidFill>
                <a:srgbClr val="4D5366"/>
              </a:solidFill>
              <a:effectLst/>
              <a:latin typeface="source sans pro" panose="020B0503030403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sng">
                <a:solidFill>
                  <a:srgbClr val="4D5366"/>
                </a:solidFill>
                <a:effectLst/>
                <a:latin typeface="source sans pro" panose="020B0503030403020204" pitchFamily="34" charset="0"/>
                <a:cs typeface="Calibri"/>
              </a:rPr>
              <a:t>Green &amp; Resilient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cs typeface="Calibri"/>
              </a:rPr>
              <a:t>1: Protect and enhance existing green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cs typeface="Calibri"/>
              </a:rPr>
              <a:t>2: Adapt to future climate impacts</a:t>
            </a:r>
            <a:endParaRPr lang="en-GB" sz="1400" b="1" u="sng">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cs typeface="Calibri"/>
              </a:rPr>
              <a:t>Challenge: much more focus on climate activity is on cutting emissions rather than preparing for climate impacts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2058F-18A7-4236-BB3B-5C7F9C5026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53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Isobel</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westminster.gov.uk/business-climate-action​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7FF86-BBD2-A840-AA0D-626F7175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31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Isobel</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westminster.gov.uk/business-climate-action​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7FF86-BBD2-A840-AA0D-626F7175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92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Isobel</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westminster.gov.uk/business-climate-action​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7FF86-BBD2-A840-AA0D-626F7175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31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Isobel</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westminster.gov.uk/business-climate-action​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7FF86-BBD2-A840-AA0D-626F7175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12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Isobel</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westminster.gov.uk/business-climate-action​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7FF86-BBD2-A840-AA0D-626F7175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2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Isobel</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westminster.gov.uk/business-climate-action​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7FF86-BBD2-A840-AA0D-626F7175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78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5530B-6728-DD43-B275-6064834AA3AB}" type="slidenum">
              <a:rPr lang="en-US" smtClean="0"/>
              <a:t>36</a:t>
            </a:fld>
            <a:endParaRPr lang="en-US"/>
          </a:p>
        </p:txBody>
      </p:sp>
    </p:spTree>
    <p:extLst>
      <p:ext uri="{BB962C8B-B14F-4D97-AF65-F5344CB8AC3E}">
        <p14:creationId xmlns:p14="http://schemas.microsoft.com/office/powerpoint/2010/main" val="2581866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p:bg>
      <p:bgPr>
        <a:solidFill>
          <a:srgbClr val="FFDF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4161" y="2578949"/>
            <a:ext cx="7163685" cy="17021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White) with Photo">
    <p:bg>
      <p:bgPr>
        <a:solidFill>
          <a:schemeClr val="bg1"/>
        </a:solidFill>
        <a:effectLst/>
      </p:bgPr>
    </p:bg>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119063" y="0"/>
            <a:ext cx="12072937" cy="6857999"/>
          </a:xfrm>
        </p:spPr>
        <p:txBody>
          <a:bodyPr/>
          <a:lstStyle>
            <a:lvl1pPr>
              <a:defRPr>
                <a:latin typeface="+mn-lt"/>
              </a:defRPr>
            </a:lvl1pPr>
          </a:lstStyle>
          <a:p>
            <a:r>
              <a:rPr lang="en-US"/>
              <a:t>Click icon to add picture</a:t>
            </a:r>
          </a:p>
        </p:txBody>
      </p:sp>
      <p:sp>
        <p:nvSpPr>
          <p:cNvPr id="16" name="Text Placeholder 15"/>
          <p:cNvSpPr>
            <a:spLocks noGrp="1"/>
          </p:cNvSpPr>
          <p:nvPr>
            <p:ph type="body" sz="quarter" idx="10" hasCustomPrompt="1"/>
          </p:nvPr>
        </p:nvSpPr>
        <p:spPr>
          <a:xfrm>
            <a:off x="407988" y="333375"/>
            <a:ext cx="3959226" cy="3095625"/>
          </a:xfrm>
        </p:spPr>
        <p:txBody>
          <a:bodyPr lIns="0" tIns="0" rIns="0" bIns="0" anchor="b">
            <a:normAutofit/>
          </a:bodyPr>
          <a:lstStyle>
            <a:lvl1pPr marL="0" indent="0">
              <a:buNone/>
              <a:defRPr sz="40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cxnSp>
        <p:nvCxnSpPr>
          <p:cNvPr id="10" name="Straight Connector 9">
            <a:extLst>
              <a:ext uri="{FF2B5EF4-FFF2-40B4-BE49-F238E27FC236}">
                <a16:creationId xmlns:a16="http://schemas.microsoft.com/office/drawing/2014/main" id="{1F78A1C2-1F94-0F48-9D0C-42497A1703E5}"/>
              </a:ext>
            </a:extLst>
          </p:cNvPr>
          <p:cNvCxnSpPr>
            <a:cxnSpLocks/>
          </p:cNvCxnSpPr>
          <p:nvPr userDrawn="1"/>
        </p:nvCxnSpPr>
        <p:spPr>
          <a:xfrm>
            <a:off x="1685480" y="6273490"/>
            <a:ext cx="0" cy="2511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0FE800-1018-4B49-AE29-BC84A6FBE287}"/>
              </a:ext>
            </a:extLst>
          </p:cNvPr>
          <p:cNvSpPr txBox="1"/>
          <p:nvPr userDrawn="1"/>
        </p:nvSpPr>
        <p:spPr>
          <a:xfrm>
            <a:off x="1830590" y="6251265"/>
            <a:ext cx="261941" cy="251135"/>
          </a:xfrm>
          <a:prstGeom prst="rect">
            <a:avLst/>
          </a:prstGeom>
          <a:noFill/>
        </p:spPr>
        <p:txBody>
          <a:bodyPr wrap="none" lIns="0" tIns="0" rIns="0" bIns="0" rtlCol="0" anchor="t">
            <a:noAutofit/>
          </a:bodyPr>
          <a:lstStyle/>
          <a:p>
            <a:pPr>
              <a:lnSpc>
                <a:spcPts val="2000"/>
              </a:lnSpc>
            </a:pPr>
            <a:fld id="{D3E0E3D2-2085-4847-9AF8-1FEE0278F65D}" type="slidenum">
              <a:rPr lang="en-GB" sz="1050" b="1" i="0" smtClean="0">
                <a:solidFill>
                  <a:schemeClr val="bg1"/>
                </a:solidFill>
                <a:latin typeface="Arial" charset="0"/>
                <a:ea typeface="Arial" charset="0"/>
                <a:cs typeface="Arial" charset="0"/>
              </a:rPr>
              <a:t>‹#›</a:t>
            </a:fld>
            <a:endParaRPr lang="en-GB" sz="1050" b="1" i="0" dirty="0">
              <a:solidFill>
                <a:schemeClr val="bg1"/>
              </a:solidFill>
              <a:latin typeface="Arial" charset="0"/>
              <a:ea typeface="Arial" charset="0"/>
              <a:cs typeface="Arial"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88" y="6273491"/>
            <a:ext cx="1063505" cy="252394"/>
          </a:xfrm>
          <a:prstGeom prst="rect">
            <a:avLst/>
          </a:prstGeom>
        </p:spPr>
      </p:pic>
      <p:sp>
        <p:nvSpPr>
          <p:cNvPr id="15" name="Rectangle 14">
            <a:extLst>
              <a:ext uri="{FF2B5EF4-FFF2-40B4-BE49-F238E27FC236}">
                <a16:creationId xmlns:a16="http://schemas.microsoft.com/office/drawing/2014/main" id="{7184A98E-4336-744A-81DA-42B2FA54AF5D}"/>
              </a:ext>
            </a:extLst>
          </p:cNvPr>
          <p:cNvSpPr/>
          <p:nvPr userDrawn="1"/>
        </p:nvSpPr>
        <p:spPr>
          <a:xfrm>
            <a:off x="-3" y="0"/>
            <a:ext cx="119066"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cxnSp>
        <p:nvCxnSpPr>
          <p:cNvPr id="17" name="Straight Connector 16">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cxnSp>
        <p:nvCxnSpPr>
          <p:cNvPr id="8" name="Straight Connector 7">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14"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9"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1 Colum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10" name="Text Placeholder 2"/>
          <p:cNvSpPr>
            <a:spLocks noGrp="1"/>
          </p:cNvSpPr>
          <p:nvPr>
            <p:ph type="body" sz="quarter" idx="14"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11"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13" name="Text Placeholder 5"/>
          <p:cNvSpPr>
            <a:spLocks noGrp="1"/>
          </p:cNvSpPr>
          <p:nvPr>
            <p:ph type="body" sz="quarter" idx="19" hasCustomPrompt="1"/>
          </p:nvPr>
        </p:nvSpPr>
        <p:spPr>
          <a:xfrm>
            <a:off x="407987" y="1991215"/>
            <a:ext cx="11376025"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1 Column 3/4">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10" name="Text Placeholder 2"/>
          <p:cNvSpPr>
            <a:spLocks noGrp="1"/>
          </p:cNvSpPr>
          <p:nvPr>
            <p:ph type="body" sz="quarter" idx="14" hasCustomPrompt="1"/>
          </p:nvPr>
        </p:nvSpPr>
        <p:spPr>
          <a:xfrm>
            <a:off x="407988" y="334384"/>
            <a:ext cx="11376025" cy="496888"/>
          </a:xfrm>
        </p:spPr>
        <p:txBody>
          <a:bodyPr lIns="0" tIns="0" rIns="0" bIns="0" anchor="b"/>
          <a:lstStyle>
            <a:lvl1pPr marL="0" indent="0">
              <a:buNone/>
              <a:defRPr b="1" baseline="0">
                <a:solidFill>
                  <a:srgbClr val="33312D"/>
                </a:solidFill>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11"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13" name="Text Placeholder 5"/>
          <p:cNvSpPr>
            <a:spLocks noGrp="1"/>
          </p:cNvSpPr>
          <p:nvPr>
            <p:ph type="body" sz="quarter" idx="19" hasCustomPrompt="1"/>
          </p:nvPr>
        </p:nvSpPr>
        <p:spPr>
          <a:xfrm>
            <a:off x="407987" y="1991215"/>
            <a:ext cx="7704138"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2 Columns">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2"/>
          <p:cNvSpPr>
            <a:spLocks noGrp="1"/>
          </p:cNvSpPr>
          <p:nvPr>
            <p:ph type="body" sz="quarter" idx="15"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2"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4" name="Text Placeholder 5"/>
          <p:cNvSpPr>
            <a:spLocks noGrp="1"/>
          </p:cNvSpPr>
          <p:nvPr>
            <p:ph type="body" sz="quarter" idx="19" hasCustomPrompt="1"/>
          </p:nvPr>
        </p:nvSpPr>
        <p:spPr>
          <a:xfrm>
            <a:off x="407987" y="1991215"/>
            <a:ext cx="5688013"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25" name="Text Placeholder 5"/>
          <p:cNvSpPr>
            <a:spLocks noGrp="1"/>
          </p:cNvSpPr>
          <p:nvPr>
            <p:ph type="body" sz="quarter" idx="20" hasCustomPrompt="1"/>
          </p:nvPr>
        </p:nvSpPr>
        <p:spPr>
          <a:xfrm>
            <a:off x="6404644" y="1991215"/>
            <a:ext cx="5379369"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2 Boxes">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14"/>
          <p:cNvSpPr>
            <a:spLocks noGrp="1"/>
          </p:cNvSpPr>
          <p:nvPr>
            <p:ph type="body" sz="quarter" idx="15" hasCustomPrompt="1"/>
          </p:nvPr>
        </p:nvSpPr>
        <p:spPr>
          <a:xfrm>
            <a:off x="407988" y="1991218"/>
            <a:ext cx="5688012"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2" name="Text Placeholder 14"/>
          <p:cNvSpPr>
            <a:spLocks noGrp="1"/>
          </p:cNvSpPr>
          <p:nvPr>
            <p:ph type="body" sz="quarter" idx="16" hasCustomPrompt="1"/>
          </p:nvPr>
        </p:nvSpPr>
        <p:spPr>
          <a:xfrm>
            <a:off x="6383338" y="1991218"/>
            <a:ext cx="5400675"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3" name="Text Placeholder 2"/>
          <p:cNvSpPr>
            <a:spLocks noGrp="1"/>
          </p:cNvSpPr>
          <p:nvPr>
            <p:ph type="body" sz="quarter" idx="17"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4" name="Text Placeholder 2"/>
          <p:cNvSpPr>
            <a:spLocks noGrp="1"/>
          </p:cNvSpPr>
          <p:nvPr>
            <p:ph type="body" sz="quarter" idx="18" hasCustomPrompt="1"/>
          </p:nvPr>
        </p:nvSpPr>
        <p:spPr>
          <a:xfrm>
            <a:off x="407988" y="836613"/>
            <a:ext cx="11376025" cy="558261"/>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5" name="Text Placeholder 5"/>
          <p:cNvSpPr>
            <a:spLocks noGrp="1"/>
          </p:cNvSpPr>
          <p:nvPr>
            <p:ph type="body" sz="quarter" idx="19" hasCustomPrompt="1"/>
          </p:nvPr>
        </p:nvSpPr>
        <p:spPr>
          <a:xfrm>
            <a:off x="407987" y="2929904"/>
            <a:ext cx="5688013" cy="3091974"/>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26" name="Text Placeholder 5"/>
          <p:cNvSpPr>
            <a:spLocks noGrp="1"/>
          </p:cNvSpPr>
          <p:nvPr>
            <p:ph type="body" sz="quarter" idx="20" hasCustomPrompt="1"/>
          </p:nvPr>
        </p:nvSpPr>
        <p:spPr>
          <a:xfrm>
            <a:off x="6383338" y="2929904"/>
            <a:ext cx="5400675" cy="3091974"/>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4 Boxes">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7" name="Text Placeholder 14"/>
          <p:cNvSpPr>
            <a:spLocks noGrp="1"/>
          </p:cNvSpPr>
          <p:nvPr>
            <p:ph type="body" sz="quarter" idx="15" hasCustomPrompt="1"/>
          </p:nvPr>
        </p:nvSpPr>
        <p:spPr>
          <a:xfrm>
            <a:off x="407986" y="1991218"/>
            <a:ext cx="5688014"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8" name="Text Placeholder 14"/>
          <p:cNvSpPr>
            <a:spLocks noGrp="1"/>
          </p:cNvSpPr>
          <p:nvPr>
            <p:ph type="body" sz="quarter" idx="16" hasCustomPrompt="1"/>
          </p:nvPr>
        </p:nvSpPr>
        <p:spPr>
          <a:xfrm>
            <a:off x="6383338" y="1991218"/>
            <a:ext cx="5395972"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9" name="Text Placeholder 14"/>
          <p:cNvSpPr>
            <a:spLocks noGrp="1"/>
          </p:cNvSpPr>
          <p:nvPr>
            <p:ph type="body" sz="quarter" idx="19" hasCustomPrompt="1"/>
          </p:nvPr>
        </p:nvSpPr>
        <p:spPr>
          <a:xfrm>
            <a:off x="407986" y="4140997"/>
            <a:ext cx="5688014"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30" name="Text Placeholder 14"/>
          <p:cNvSpPr>
            <a:spLocks noGrp="1"/>
          </p:cNvSpPr>
          <p:nvPr>
            <p:ph type="body" sz="quarter" idx="20" hasCustomPrompt="1"/>
          </p:nvPr>
        </p:nvSpPr>
        <p:spPr>
          <a:xfrm>
            <a:off x="6383338" y="4140997"/>
            <a:ext cx="5395972"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31" name="Text Placeholder 2"/>
          <p:cNvSpPr>
            <a:spLocks noGrp="1"/>
          </p:cNvSpPr>
          <p:nvPr>
            <p:ph type="body" sz="quarter" idx="21"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32" name="Text Placeholder 2"/>
          <p:cNvSpPr>
            <a:spLocks noGrp="1"/>
          </p:cNvSpPr>
          <p:nvPr>
            <p:ph type="body" sz="quarter" idx="22"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33" name="Text Placeholder 5"/>
          <p:cNvSpPr>
            <a:spLocks noGrp="1"/>
          </p:cNvSpPr>
          <p:nvPr>
            <p:ph type="body" sz="quarter" idx="23" hasCustomPrompt="1"/>
          </p:nvPr>
        </p:nvSpPr>
        <p:spPr>
          <a:xfrm>
            <a:off x="407987" y="2929904"/>
            <a:ext cx="5688013"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34" name="Text Placeholder 5"/>
          <p:cNvSpPr>
            <a:spLocks noGrp="1"/>
          </p:cNvSpPr>
          <p:nvPr>
            <p:ph type="body" sz="quarter" idx="24" hasCustomPrompt="1"/>
          </p:nvPr>
        </p:nvSpPr>
        <p:spPr>
          <a:xfrm>
            <a:off x="6383338" y="2929904"/>
            <a:ext cx="5400675"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35" name="Text Placeholder 5"/>
          <p:cNvSpPr>
            <a:spLocks noGrp="1"/>
          </p:cNvSpPr>
          <p:nvPr>
            <p:ph type="body" sz="quarter" idx="25" hasCustomPrompt="1"/>
          </p:nvPr>
        </p:nvSpPr>
        <p:spPr>
          <a:xfrm>
            <a:off x="407987" y="5079683"/>
            <a:ext cx="5688013"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36" name="Text Placeholder 5"/>
          <p:cNvSpPr>
            <a:spLocks noGrp="1"/>
          </p:cNvSpPr>
          <p:nvPr>
            <p:ph type="body" sz="quarter" idx="26" hasCustomPrompt="1"/>
          </p:nvPr>
        </p:nvSpPr>
        <p:spPr>
          <a:xfrm>
            <a:off x="6383338" y="5079683"/>
            <a:ext cx="5400675"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Diagram">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7" name="Text Placeholder 14"/>
          <p:cNvSpPr>
            <a:spLocks noGrp="1"/>
          </p:cNvSpPr>
          <p:nvPr>
            <p:ph type="body" sz="quarter" idx="15" hasCustomPrompt="1"/>
          </p:nvPr>
        </p:nvSpPr>
        <p:spPr>
          <a:xfrm>
            <a:off x="407986" y="1991218"/>
            <a:ext cx="2636644" cy="3984096"/>
          </a:xfrm>
          <a:solidFill>
            <a:srgbClr val="FFDF00"/>
          </a:solidFill>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
        <p:nvSpPr>
          <p:cNvPr id="31" name="Text Placeholder 2"/>
          <p:cNvSpPr>
            <a:spLocks noGrp="1"/>
          </p:cNvSpPr>
          <p:nvPr>
            <p:ph type="body" sz="quarter" idx="21"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32" name="Text Placeholder 2"/>
          <p:cNvSpPr>
            <a:spLocks noGrp="1"/>
          </p:cNvSpPr>
          <p:nvPr>
            <p:ph type="body" sz="quarter" idx="22"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17" name="Text Placeholder 14"/>
          <p:cNvSpPr>
            <a:spLocks noGrp="1"/>
          </p:cNvSpPr>
          <p:nvPr>
            <p:ph type="body" sz="quarter" idx="23" hasCustomPrompt="1"/>
          </p:nvPr>
        </p:nvSpPr>
        <p:spPr>
          <a:xfrm>
            <a:off x="3321114" y="1991218"/>
            <a:ext cx="2636644" cy="3984096"/>
          </a:xfrm>
          <a:solidFill>
            <a:srgbClr val="FFDF00"/>
          </a:solidFill>
          <a:ln>
            <a:noFill/>
          </a:ln>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
        <p:nvSpPr>
          <p:cNvPr id="23" name="Text Placeholder 14"/>
          <p:cNvSpPr>
            <a:spLocks noGrp="1"/>
          </p:cNvSpPr>
          <p:nvPr>
            <p:ph type="body" sz="quarter" idx="24" hasCustomPrompt="1"/>
          </p:nvPr>
        </p:nvSpPr>
        <p:spPr>
          <a:xfrm>
            <a:off x="6234242" y="1991218"/>
            <a:ext cx="2636644" cy="3984096"/>
          </a:xfrm>
          <a:solidFill>
            <a:srgbClr val="FFDF00"/>
          </a:solidFill>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
        <p:nvSpPr>
          <p:cNvPr id="24" name="Text Placeholder 14"/>
          <p:cNvSpPr>
            <a:spLocks noGrp="1"/>
          </p:cNvSpPr>
          <p:nvPr>
            <p:ph type="body" sz="quarter" idx="25" hasCustomPrompt="1"/>
          </p:nvPr>
        </p:nvSpPr>
        <p:spPr>
          <a:xfrm>
            <a:off x="9147369" y="1991218"/>
            <a:ext cx="2636644" cy="3984096"/>
          </a:xfrm>
          <a:solidFill>
            <a:srgbClr val="FFDF00"/>
          </a:solidFill>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with Large Picture">
    <p:spTree>
      <p:nvGrpSpPr>
        <p:cNvPr id="1" name=""/>
        <p:cNvGrpSpPr/>
        <p:nvPr/>
      </p:nvGrpSpPr>
      <p:grpSpPr>
        <a:xfrm>
          <a:off x="0" y="0"/>
          <a:ext cx="0" cy="0"/>
          <a:chOff x="0" y="0"/>
          <a:chExt cx="0" cy="0"/>
        </a:xfrm>
      </p:grpSpPr>
      <p:sp>
        <p:nvSpPr>
          <p:cNvPr id="13" name="Picture Placeholder 9"/>
          <p:cNvSpPr>
            <a:spLocks noGrp="1"/>
          </p:cNvSpPr>
          <p:nvPr>
            <p:ph type="pic" sz="quarter" idx="10"/>
          </p:nvPr>
        </p:nvSpPr>
        <p:spPr>
          <a:xfrm>
            <a:off x="6959600" y="0"/>
            <a:ext cx="5232400" cy="6858000"/>
          </a:xfrm>
        </p:spPr>
        <p:txBody>
          <a:bodyPr/>
          <a:lstStyle>
            <a:lvl1pPr>
              <a:defRPr>
                <a:latin typeface="+mn-lt"/>
              </a:defRPr>
            </a:lvl1pPr>
          </a:lstStyle>
          <a:p>
            <a:r>
              <a:rPr lang="en-US"/>
              <a:t>Click icon to add picture</a:t>
            </a:r>
          </a:p>
        </p:txBody>
      </p:sp>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2"/>
          <p:cNvSpPr>
            <a:spLocks noGrp="1"/>
          </p:cNvSpPr>
          <p:nvPr>
            <p:ph type="body" sz="quarter" idx="14" hasCustomPrompt="1"/>
          </p:nvPr>
        </p:nvSpPr>
        <p:spPr>
          <a:xfrm>
            <a:off x="407988" y="334384"/>
            <a:ext cx="626427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2" name="Text Placeholder 2"/>
          <p:cNvSpPr>
            <a:spLocks noGrp="1"/>
          </p:cNvSpPr>
          <p:nvPr>
            <p:ph type="body" sz="quarter" idx="15" hasCustomPrompt="1"/>
          </p:nvPr>
        </p:nvSpPr>
        <p:spPr>
          <a:xfrm>
            <a:off x="407988" y="831272"/>
            <a:ext cx="626427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4" name="Text Placeholder 5"/>
          <p:cNvSpPr>
            <a:spLocks noGrp="1"/>
          </p:cNvSpPr>
          <p:nvPr>
            <p:ph type="body" sz="quarter" idx="16" hasCustomPrompt="1"/>
          </p:nvPr>
        </p:nvSpPr>
        <p:spPr>
          <a:xfrm>
            <a:off x="407987" y="1991215"/>
            <a:ext cx="6264275" cy="4030663"/>
          </a:xfrm>
        </p:spPr>
        <p:txBody>
          <a:bodyPr lIns="0" tIns="0" rIns="0" bIns="0">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with Small Picture">
    <p:spTree>
      <p:nvGrpSpPr>
        <p:cNvPr id="1" name=""/>
        <p:cNvGrpSpPr/>
        <p:nvPr/>
      </p:nvGrpSpPr>
      <p:grpSpPr>
        <a:xfrm>
          <a:off x="0" y="0"/>
          <a:ext cx="0" cy="0"/>
          <a:chOff x="0" y="0"/>
          <a:chExt cx="0" cy="0"/>
        </a:xfrm>
      </p:grpSpPr>
      <p:sp>
        <p:nvSpPr>
          <p:cNvPr id="13" name="Picture Placeholder 9"/>
          <p:cNvSpPr>
            <a:spLocks noGrp="1"/>
          </p:cNvSpPr>
          <p:nvPr>
            <p:ph type="pic" sz="quarter" idx="10"/>
          </p:nvPr>
        </p:nvSpPr>
        <p:spPr>
          <a:xfrm>
            <a:off x="6961188" y="1991215"/>
            <a:ext cx="4822825" cy="4030173"/>
          </a:xfrm>
        </p:spPr>
        <p:txBody>
          <a:bodyPr/>
          <a:lstStyle>
            <a:lvl1pPr>
              <a:defRPr>
                <a:solidFill>
                  <a:srgbClr val="33312D"/>
                </a:solidFill>
                <a:latin typeface="+mn-lt"/>
              </a:defRPr>
            </a:lvl1pPr>
          </a:lstStyle>
          <a:p>
            <a:r>
              <a:rPr lang="en-US"/>
              <a:t>Click icon to add picture</a:t>
            </a:r>
          </a:p>
        </p:txBody>
      </p:sp>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2"/>
          <p:cNvSpPr>
            <a:spLocks noGrp="1"/>
          </p:cNvSpPr>
          <p:nvPr>
            <p:ph type="body" sz="quarter" idx="14" hasCustomPrompt="1"/>
          </p:nvPr>
        </p:nvSpPr>
        <p:spPr>
          <a:xfrm>
            <a:off x="407988" y="333374"/>
            <a:ext cx="11376025" cy="497897"/>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2" name="Text Placeholder 2"/>
          <p:cNvSpPr>
            <a:spLocks noGrp="1"/>
          </p:cNvSpPr>
          <p:nvPr>
            <p:ph type="body" sz="quarter" idx="15" hasCustomPrompt="1"/>
          </p:nvPr>
        </p:nvSpPr>
        <p:spPr>
          <a:xfrm>
            <a:off x="407988" y="836613"/>
            <a:ext cx="11376025" cy="558261"/>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4" name="Text Placeholder 5"/>
          <p:cNvSpPr>
            <a:spLocks noGrp="1"/>
          </p:cNvSpPr>
          <p:nvPr>
            <p:ph type="body" sz="quarter" idx="16" hasCustomPrompt="1"/>
          </p:nvPr>
        </p:nvSpPr>
        <p:spPr>
          <a:xfrm>
            <a:off x="407987" y="1991215"/>
            <a:ext cx="6264275" cy="4030663"/>
          </a:xfrm>
        </p:spPr>
        <p:txBody>
          <a:bodyPr lIns="0" tIns="0" rIns="0" bIns="0">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FFDF00"/>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07986" y="1921144"/>
            <a:ext cx="11376027" cy="288925"/>
          </a:xfrm>
        </p:spPr>
        <p:txBody>
          <a:bodyPr lIns="0" tIns="0" rIns="0" bIns="0" anchor="b">
            <a:noAutofit/>
          </a:bodyPr>
          <a:lstStyle>
            <a:lvl1pPr marL="0" indent="0">
              <a:buNone/>
              <a:defRPr sz="2000" b="1" i="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sp>
        <p:nvSpPr>
          <p:cNvPr id="7" name="Text Placeholder 11"/>
          <p:cNvSpPr>
            <a:spLocks noGrp="1"/>
          </p:cNvSpPr>
          <p:nvPr>
            <p:ph type="body" sz="quarter" idx="15" hasCustomPrompt="1"/>
          </p:nvPr>
        </p:nvSpPr>
        <p:spPr>
          <a:xfrm>
            <a:off x="407986" y="2477327"/>
            <a:ext cx="11376027" cy="451940"/>
          </a:xfrm>
        </p:spPr>
        <p:txBody>
          <a:bodyPr lIns="0" tIns="0" rIns="0" bIns="0" anchor="b">
            <a:noAutofit/>
          </a:bodyPr>
          <a:lstStyle>
            <a:lvl1pPr marL="0" indent="0">
              <a:buNone/>
              <a:defRPr sz="28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SUBHEADING</a:t>
            </a:r>
          </a:p>
        </p:txBody>
      </p:sp>
      <p:sp>
        <p:nvSpPr>
          <p:cNvPr id="8" name="Text Placeholder 2"/>
          <p:cNvSpPr>
            <a:spLocks noGrp="1"/>
          </p:cNvSpPr>
          <p:nvPr>
            <p:ph type="body" sz="quarter" idx="16" hasCustomPrompt="1"/>
          </p:nvPr>
        </p:nvSpPr>
        <p:spPr>
          <a:xfrm>
            <a:off x="407988" y="2942999"/>
            <a:ext cx="11376025" cy="496888"/>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PRESENTATION TITLE</a:t>
            </a:r>
          </a:p>
        </p:txBody>
      </p:sp>
      <p:cxnSp>
        <p:nvCxnSpPr>
          <p:cNvPr id="15" name="Straight Connector 14">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9062" y="0"/>
            <a:ext cx="12072938" cy="6858000"/>
          </a:xfrm>
        </p:spPr>
        <p:txBody>
          <a:bodyPr/>
          <a:lstStyle/>
          <a:p>
            <a:r>
              <a:rPr lang="en-US"/>
              <a:t>Click icon to add picture</a:t>
            </a:r>
          </a:p>
        </p:txBody>
      </p:sp>
      <p:sp>
        <p:nvSpPr>
          <p:cNvPr id="2" name="Rectangle 1">
            <a:extLst>
              <a:ext uri="{FF2B5EF4-FFF2-40B4-BE49-F238E27FC236}">
                <a16:creationId xmlns:a16="http://schemas.microsoft.com/office/drawing/2014/main" id="{7184A98E-4336-744A-81DA-42B2FA54AF5D}"/>
              </a:ext>
            </a:extLst>
          </p:cNvPr>
          <p:cNvSpPr/>
          <p:nvPr userDrawn="1"/>
        </p:nvSpPr>
        <p:spPr>
          <a:xfrm>
            <a:off x="-3" y="0"/>
            <a:ext cx="119066"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sp>
        <p:nvSpPr>
          <p:cNvPr id="5" name="TextBox 4">
            <a:extLst>
              <a:ext uri="{FF2B5EF4-FFF2-40B4-BE49-F238E27FC236}">
                <a16:creationId xmlns:a16="http://schemas.microsoft.com/office/drawing/2014/main" id="{550FE800-1018-4B49-AE29-BC84A6FBE287}"/>
              </a:ext>
            </a:extLst>
          </p:cNvPr>
          <p:cNvSpPr txBox="1"/>
          <p:nvPr userDrawn="1"/>
        </p:nvSpPr>
        <p:spPr>
          <a:xfrm>
            <a:off x="1830590" y="6251265"/>
            <a:ext cx="261941" cy="251135"/>
          </a:xfrm>
          <a:prstGeom prst="rect">
            <a:avLst/>
          </a:prstGeom>
          <a:noFill/>
        </p:spPr>
        <p:txBody>
          <a:bodyPr wrap="none" lIns="0" tIns="0" rIns="0" bIns="0" rtlCol="0" anchor="t">
            <a:noAutofit/>
          </a:bodyPr>
          <a:lstStyle/>
          <a:p>
            <a:pPr>
              <a:lnSpc>
                <a:spcPts val="2000"/>
              </a:lnSpc>
            </a:pPr>
            <a:fld id="{D3E0E3D2-2085-4847-9AF8-1FEE0278F65D}" type="slidenum">
              <a:rPr lang="en-GB" sz="1050" b="1" i="0" smtClean="0">
                <a:solidFill>
                  <a:schemeClr val="bg1"/>
                </a:solidFill>
                <a:latin typeface="+mn-lt"/>
                <a:ea typeface="Arial" charset="0"/>
                <a:cs typeface="Arial" charset="0"/>
              </a:rPr>
              <a:t>‹#›</a:t>
            </a:fld>
            <a:endParaRPr lang="en-GB" sz="1050" b="1" i="0" dirty="0">
              <a:solidFill>
                <a:schemeClr val="bg1"/>
              </a:solidFill>
              <a:latin typeface="+mn-lt"/>
              <a:ea typeface="Arial" charset="0"/>
              <a:cs typeface="Arial" charset="0"/>
            </a:endParaRPr>
          </a:p>
        </p:txBody>
      </p:sp>
      <p:cxnSp>
        <p:nvCxnSpPr>
          <p:cNvPr id="6" name="Straight Connector 5">
            <a:extLst>
              <a:ext uri="{FF2B5EF4-FFF2-40B4-BE49-F238E27FC236}">
                <a16:creationId xmlns:a16="http://schemas.microsoft.com/office/drawing/2014/main" id="{53443AF2-C66B-FD4D-A358-8E85BAD0674B}"/>
              </a:ext>
            </a:extLst>
          </p:cNvPr>
          <p:cNvCxnSpPr>
            <a:cxnSpLocks/>
          </p:cNvCxnSpPr>
          <p:nvPr userDrawn="1"/>
        </p:nvCxnSpPr>
        <p:spPr>
          <a:xfrm>
            <a:off x="1685480" y="6273490"/>
            <a:ext cx="0" cy="2511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6273491"/>
            <a:ext cx="1063505" cy="252394"/>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2" y="0"/>
            <a:ext cx="5976938" cy="6858000"/>
          </a:xfrm>
        </p:spPr>
        <p:txBody>
          <a:bodyPr/>
          <a:lstStyle/>
          <a:p>
            <a:r>
              <a:rPr lang="en-US"/>
              <a:t>Click icon to add picture</a:t>
            </a:r>
          </a:p>
        </p:txBody>
      </p:sp>
      <p:sp>
        <p:nvSpPr>
          <p:cNvPr id="6" name="Picture Placeholder 3"/>
          <p:cNvSpPr>
            <a:spLocks noGrp="1"/>
          </p:cNvSpPr>
          <p:nvPr>
            <p:ph type="pic" sz="quarter" idx="12"/>
          </p:nvPr>
        </p:nvSpPr>
        <p:spPr>
          <a:xfrm>
            <a:off x="6096001" y="0"/>
            <a:ext cx="6095999" cy="6858000"/>
          </a:xfrm>
        </p:spPr>
        <p:txBody>
          <a:bodyPr/>
          <a:lstStyle/>
          <a:p>
            <a:r>
              <a:rPr lang="en-US"/>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3" y="0"/>
            <a:ext cx="5976936" cy="3429000"/>
          </a:xfrm>
        </p:spPr>
        <p:txBody>
          <a:bodyPr/>
          <a:lstStyle/>
          <a:p>
            <a:r>
              <a:rPr lang="en-US"/>
              <a:t>Click icon to add picture</a:t>
            </a:r>
          </a:p>
        </p:txBody>
      </p:sp>
      <p:sp>
        <p:nvSpPr>
          <p:cNvPr id="5" name="Picture Placeholder 3"/>
          <p:cNvSpPr>
            <a:spLocks noGrp="1"/>
          </p:cNvSpPr>
          <p:nvPr>
            <p:ph type="pic" sz="quarter" idx="11"/>
          </p:nvPr>
        </p:nvSpPr>
        <p:spPr>
          <a:xfrm>
            <a:off x="119062" y="3429000"/>
            <a:ext cx="5976938" cy="3429000"/>
          </a:xfrm>
        </p:spPr>
        <p:txBody>
          <a:bodyPr/>
          <a:lstStyle/>
          <a:p>
            <a:r>
              <a:rPr lang="en-US"/>
              <a:t>Click icon to add picture</a:t>
            </a:r>
          </a:p>
        </p:txBody>
      </p:sp>
      <p:sp>
        <p:nvSpPr>
          <p:cNvPr id="6" name="Picture Placeholder 3"/>
          <p:cNvSpPr>
            <a:spLocks noGrp="1"/>
          </p:cNvSpPr>
          <p:nvPr>
            <p:ph type="pic" sz="quarter" idx="12"/>
          </p:nvPr>
        </p:nvSpPr>
        <p:spPr>
          <a:xfrm>
            <a:off x="6096001" y="0"/>
            <a:ext cx="6095999" cy="6858000"/>
          </a:xfrm>
        </p:spPr>
        <p:txBody>
          <a:bodyPr/>
          <a:lstStyle/>
          <a:p>
            <a:r>
              <a:rPr lang="en-US"/>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4" y="0"/>
            <a:ext cx="5976935" cy="3429000"/>
          </a:xfrm>
        </p:spPr>
        <p:txBody>
          <a:bodyPr/>
          <a:lstStyle/>
          <a:p>
            <a:r>
              <a:rPr lang="en-US"/>
              <a:t>Click icon to add picture</a:t>
            </a:r>
          </a:p>
        </p:txBody>
      </p:sp>
      <p:sp>
        <p:nvSpPr>
          <p:cNvPr id="5" name="Picture Placeholder 3"/>
          <p:cNvSpPr>
            <a:spLocks noGrp="1"/>
          </p:cNvSpPr>
          <p:nvPr>
            <p:ph type="pic" sz="quarter" idx="11"/>
          </p:nvPr>
        </p:nvSpPr>
        <p:spPr>
          <a:xfrm>
            <a:off x="119063" y="3429000"/>
            <a:ext cx="5976937" cy="3429000"/>
          </a:xfrm>
        </p:spPr>
        <p:txBody>
          <a:bodyPr/>
          <a:lstStyle/>
          <a:p>
            <a:r>
              <a:rPr lang="en-US"/>
              <a:t>Click icon to add picture</a:t>
            </a:r>
          </a:p>
        </p:txBody>
      </p:sp>
      <p:sp>
        <p:nvSpPr>
          <p:cNvPr id="6" name="Picture Placeholder 3"/>
          <p:cNvSpPr>
            <a:spLocks noGrp="1"/>
          </p:cNvSpPr>
          <p:nvPr>
            <p:ph type="pic" sz="quarter" idx="12"/>
          </p:nvPr>
        </p:nvSpPr>
        <p:spPr>
          <a:xfrm>
            <a:off x="6096001" y="0"/>
            <a:ext cx="6095999" cy="3429000"/>
          </a:xfrm>
        </p:spPr>
        <p:txBody>
          <a:bodyPr/>
          <a:lstStyle/>
          <a:p>
            <a:r>
              <a:rPr lang="en-US"/>
              <a:t>Click icon to add picture</a:t>
            </a:r>
          </a:p>
        </p:txBody>
      </p:sp>
      <p:sp>
        <p:nvSpPr>
          <p:cNvPr id="7" name="Picture Placeholder 3"/>
          <p:cNvSpPr>
            <a:spLocks noGrp="1"/>
          </p:cNvSpPr>
          <p:nvPr>
            <p:ph type="pic" sz="quarter" idx="13"/>
          </p:nvPr>
        </p:nvSpPr>
        <p:spPr>
          <a:xfrm>
            <a:off x="6096000" y="3429000"/>
            <a:ext cx="6095999" cy="3429000"/>
          </a:xfrm>
        </p:spPr>
        <p:txBody>
          <a:bodyPr/>
          <a:lstStyle/>
          <a:p>
            <a:r>
              <a:rPr lang="en-US"/>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1" y="0"/>
            <a:ext cx="12072939" cy="6858000"/>
          </a:xfrm>
        </p:spPr>
        <p:txBody>
          <a:bodyPr/>
          <a:lstStyle/>
          <a:p>
            <a:r>
              <a:rPr lang="en-US"/>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
        <p:nvSpPr>
          <p:cNvPr id="5" name="Text Placeholder 5"/>
          <p:cNvSpPr>
            <a:spLocks noGrp="1"/>
          </p:cNvSpPr>
          <p:nvPr>
            <p:ph type="body" sz="quarter" idx="16" hasCustomPrompt="1"/>
          </p:nvPr>
        </p:nvSpPr>
        <p:spPr>
          <a:xfrm>
            <a:off x="407987" y="333376"/>
            <a:ext cx="6264275" cy="1366838"/>
          </a:xfrm>
          <a:solidFill>
            <a:srgbClr val="FFDF00"/>
          </a:solidFill>
        </p:spPr>
        <p:txBody>
          <a:bodyPr lIns="144000" tIns="144000" rIns="144000" bIns="144000">
            <a:normAutofit/>
          </a:bodyPr>
          <a:lstStyle>
            <a:lvl1pPr marL="0" indent="0">
              <a:buNone/>
              <a:defRPr sz="16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Bar with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84A98E-4336-744A-81DA-42B2FA54AF5D}"/>
              </a:ext>
            </a:extLst>
          </p:cNvPr>
          <p:cNvSpPr/>
          <p:nvPr userDrawn="1"/>
        </p:nvSpPr>
        <p:spPr>
          <a:xfrm>
            <a:off x="-2" y="0"/>
            <a:ext cx="4943478"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type="body" sz="quarter" idx="14" hasCustomPrompt="1"/>
          </p:nvPr>
        </p:nvSpPr>
        <p:spPr>
          <a:xfrm>
            <a:off x="407989" y="334383"/>
            <a:ext cx="3959224" cy="502229"/>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2" name="Text Placeholder 2"/>
          <p:cNvSpPr>
            <a:spLocks noGrp="1"/>
          </p:cNvSpPr>
          <p:nvPr>
            <p:ph type="body" sz="quarter" idx="15" hasCustomPrompt="1"/>
          </p:nvPr>
        </p:nvSpPr>
        <p:spPr>
          <a:xfrm>
            <a:off x="407989" y="836612"/>
            <a:ext cx="3959224" cy="563603"/>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4" name="Text Placeholder 5"/>
          <p:cNvSpPr>
            <a:spLocks noGrp="1"/>
          </p:cNvSpPr>
          <p:nvPr>
            <p:ph type="body" sz="quarter" idx="16" hasCustomPrompt="1"/>
          </p:nvPr>
        </p:nvSpPr>
        <p:spPr>
          <a:xfrm>
            <a:off x="407988" y="1991215"/>
            <a:ext cx="3959225" cy="4030663"/>
          </a:xfrm>
        </p:spPr>
        <p:txBody>
          <a:bodyPr lIns="0" tIns="0" rIns="0" bIns="0">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10" name="Picture Placeholder 3"/>
          <p:cNvSpPr>
            <a:spLocks noGrp="1"/>
          </p:cNvSpPr>
          <p:nvPr>
            <p:ph type="pic" sz="quarter" idx="12"/>
          </p:nvPr>
        </p:nvSpPr>
        <p:spPr>
          <a:xfrm>
            <a:off x="4943475" y="0"/>
            <a:ext cx="7248525" cy="6858000"/>
          </a:xfrm>
        </p:spPr>
        <p:txBody>
          <a:bodyPr/>
          <a:lstStyle/>
          <a:p>
            <a:r>
              <a:rPr lang="en-US"/>
              <a:t>Click icon to add picture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Bar with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84A98E-4336-744A-81DA-42B2FA54AF5D}"/>
              </a:ext>
            </a:extLst>
          </p:cNvPr>
          <p:cNvSpPr/>
          <p:nvPr userDrawn="1"/>
        </p:nvSpPr>
        <p:spPr>
          <a:xfrm>
            <a:off x="-3" y="1089026"/>
            <a:ext cx="12192003" cy="5768974"/>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
        <p:nvSpPr>
          <p:cNvPr id="21" name="Text Placeholder 2"/>
          <p:cNvSpPr>
            <a:spLocks noGrp="1"/>
          </p:cNvSpPr>
          <p:nvPr>
            <p:ph type="body" sz="quarter" idx="15" hasCustomPrompt="1"/>
          </p:nvPr>
        </p:nvSpPr>
        <p:spPr>
          <a:xfrm>
            <a:off x="407988" y="334384"/>
            <a:ext cx="11376025" cy="502229"/>
          </a:xfrm>
        </p:spPr>
        <p:txBody>
          <a:bodyPr lIns="0" tIns="0" rIns="0" bIns="0" anchor="b">
            <a:normAutofit/>
          </a:bodyPr>
          <a:lstStyle>
            <a:lvl1pPr marL="0" indent="0">
              <a:buNone/>
              <a:defRPr sz="28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 SUBHEADING GOES HERE</a:t>
            </a:r>
          </a:p>
        </p:txBody>
      </p:sp>
      <p:sp>
        <p:nvSpPr>
          <p:cNvPr id="24" name="Text Placeholder 5"/>
          <p:cNvSpPr>
            <a:spLocks noGrp="1"/>
          </p:cNvSpPr>
          <p:nvPr>
            <p:ph type="body" sz="quarter" idx="19" hasCustomPrompt="1"/>
          </p:nvPr>
        </p:nvSpPr>
        <p:spPr>
          <a:xfrm>
            <a:off x="407987" y="1376363"/>
            <a:ext cx="5688013" cy="464551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14" name="Picture Placeholder 9"/>
          <p:cNvSpPr>
            <a:spLocks noGrp="1"/>
          </p:cNvSpPr>
          <p:nvPr>
            <p:ph type="pic" sz="quarter" idx="10"/>
          </p:nvPr>
        </p:nvSpPr>
        <p:spPr>
          <a:xfrm>
            <a:off x="6961188" y="1376363"/>
            <a:ext cx="4822825" cy="4645025"/>
          </a:xfrm>
        </p:spPr>
        <p:txBody>
          <a:bodyPr/>
          <a:lstStyle>
            <a:lvl1pPr>
              <a:defRPr>
                <a:latin typeface="+mn-lt"/>
              </a:defRPr>
            </a:lvl1pPr>
          </a:lstStyle>
          <a:p>
            <a:r>
              <a:rPr lang="en-US"/>
              <a:t>Click icon to add picture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Line Heading">
    <p:spTree>
      <p:nvGrpSpPr>
        <p:cNvPr id="1" name=""/>
        <p:cNvGrpSpPr/>
        <p:nvPr/>
      </p:nvGrpSpPr>
      <p:grpSpPr>
        <a:xfrm>
          <a:off x="0" y="0"/>
          <a:ext cx="0" cy="0"/>
          <a:chOff x="0" y="0"/>
          <a:chExt cx="0" cy="0"/>
        </a:xfrm>
      </p:grpSpPr>
      <p:sp>
        <p:nvSpPr>
          <p:cNvPr id="21" name="Text Placeholder 2"/>
          <p:cNvSpPr>
            <a:spLocks noGrp="1"/>
          </p:cNvSpPr>
          <p:nvPr>
            <p:ph type="body" sz="quarter" idx="15" hasCustomPrompt="1"/>
          </p:nvPr>
        </p:nvSpPr>
        <p:spPr>
          <a:xfrm>
            <a:off x="407988" y="334384"/>
            <a:ext cx="11376025" cy="502229"/>
          </a:xfrm>
        </p:spPr>
        <p:txBody>
          <a:bodyPr lIns="0" tIns="0" rIns="0" bIns="0" anchor="b">
            <a:normAutofit/>
          </a:bodyPr>
          <a:lstStyle>
            <a:lvl1pPr marL="0" indent="0">
              <a:buNone/>
              <a:defRPr sz="28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 SUBHEADING GOES HERE</a:t>
            </a:r>
          </a:p>
        </p:txBody>
      </p:sp>
      <p:sp>
        <p:nvSpPr>
          <p:cNvPr id="24" name="Text Placeholder 5"/>
          <p:cNvSpPr>
            <a:spLocks noGrp="1"/>
          </p:cNvSpPr>
          <p:nvPr>
            <p:ph type="body" sz="quarter" idx="19" hasCustomPrompt="1"/>
          </p:nvPr>
        </p:nvSpPr>
        <p:spPr>
          <a:xfrm>
            <a:off x="407987" y="1376363"/>
            <a:ext cx="11376026" cy="464551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9" name="Rectangle 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flipH="1">
            <a:off x="407987" y="1089025"/>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Line Heading">
    <p:spTree>
      <p:nvGrpSpPr>
        <p:cNvPr id="1" name=""/>
        <p:cNvGrpSpPr/>
        <p:nvPr/>
      </p:nvGrpSpPr>
      <p:grpSpPr>
        <a:xfrm>
          <a:off x="0" y="0"/>
          <a:ext cx="0" cy="0"/>
          <a:chOff x="0" y="0"/>
          <a:chExt cx="0" cy="0"/>
        </a:xfrm>
      </p:grpSpPr>
      <p:sp>
        <p:nvSpPr>
          <p:cNvPr id="21" name="Text Placeholder 2"/>
          <p:cNvSpPr>
            <a:spLocks noGrp="1"/>
          </p:cNvSpPr>
          <p:nvPr>
            <p:ph type="body" sz="quarter" idx="15" hasCustomPrompt="1"/>
          </p:nvPr>
        </p:nvSpPr>
        <p:spPr>
          <a:xfrm>
            <a:off x="407989" y="333376"/>
            <a:ext cx="3959224" cy="503238"/>
          </a:xfrm>
        </p:spPr>
        <p:txBody>
          <a:bodyPr lIns="0" tIns="0" rIns="0" bIns="0" anchor="ctr">
            <a:noAutofit/>
          </a:bodyPr>
          <a:lstStyle>
            <a:lvl1pPr marL="0" indent="0">
              <a:lnSpc>
                <a:spcPct val="100000"/>
              </a:lnSpc>
              <a:buNone/>
              <a:defRPr sz="20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 GOES HERE, ADJUST FONT SIZE TO FIT THE SPACE</a:t>
            </a:r>
          </a:p>
        </p:txBody>
      </p:sp>
      <p:sp>
        <p:nvSpPr>
          <p:cNvPr id="24" name="Text Placeholder 5"/>
          <p:cNvSpPr>
            <a:spLocks noGrp="1"/>
          </p:cNvSpPr>
          <p:nvPr>
            <p:ph type="body" sz="quarter" idx="19" hasCustomPrompt="1"/>
          </p:nvPr>
        </p:nvSpPr>
        <p:spPr>
          <a:xfrm>
            <a:off x="4945064" y="333375"/>
            <a:ext cx="6838949" cy="503238"/>
          </a:xfrm>
        </p:spPr>
        <p:txBody>
          <a:bodyPr anchor="ctr">
            <a:normAutofit/>
          </a:bodyPr>
          <a:lstStyle>
            <a:lvl1pPr marL="0" indent="0">
              <a:buNone/>
              <a:defRPr sz="1600"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introduction to slide goes here.</a:t>
            </a:r>
            <a:br>
              <a:rPr lang="en-US" dirty="0"/>
            </a:br>
            <a:r>
              <a:rPr lang="en-US" dirty="0"/>
              <a:t>Use two sentences in this space.</a:t>
            </a:r>
          </a:p>
        </p:txBody>
      </p:sp>
      <p:sp>
        <p:nvSpPr>
          <p:cNvPr id="9" name="Rectangle 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a:off x="4656138" y="333375"/>
            <a:ext cx="0" cy="503238"/>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rgbClr val="FFDF00"/>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sp>
        <p:nvSpPr>
          <p:cNvPr id="7" name="Text Placeholder 4"/>
          <p:cNvSpPr>
            <a:spLocks noGrp="1"/>
          </p:cNvSpPr>
          <p:nvPr>
            <p:ph type="body" sz="quarter" idx="12" hasCustomPrompt="1"/>
          </p:nvPr>
        </p:nvSpPr>
        <p:spPr>
          <a:xfrm>
            <a:off x="407987" y="2870200"/>
            <a:ext cx="11376026" cy="558800"/>
          </a:xfrm>
        </p:spPr>
        <p:txBody>
          <a:bodyPr lIns="0" tIns="0" rIns="0" bIns="0" anchor="b">
            <a:noAutofit/>
          </a:bodyPr>
          <a:lstStyle>
            <a:lvl1pPr marL="0" indent="0">
              <a:buNone/>
              <a:defRPr sz="36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CONTACT US</a:t>
            </a:r>
          </a:p>
        </p:txBody>
      </p:sp>
      <p:cxnSp>
        <p:nvCxnSpPr>
          <p:cNvPr id="10" name="Straight Connector 9">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FFDF00"/>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5" hasCustomPrompt="1"/>
          </p:nvPr>
        </p:nvSpPr>
        <p:spPr>
          <a:xfrm>
            <a:off x="407988" y="4648432"/>
            <a:ext cx="11376027" cy="536468"/>
          </a:xfrm>
        </p:spPr>
        <p:txBody>
          <a:bodyPr lIns="0" tIns="0" rIns="0" bIns="0" anchor="t">
            <a:noAutofit/>
          </a:bodyPr>
          <a:lstStyle>
            <a:lvl1pPr marL="0" indent="0">
              <a:buNone/>
              <a:defRPr sz="28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PRESENTATION TITLE</a:t>
            </a:r>
          </a:p>
        </p:txBody>
      </p:sp>
      <p:sp>
        <p:nvSpPr>
          <p:cNvPr id="9" name="Text Placeholder 4"/>
          <p:cNvSpPr>
            <a:spLocks noGrp="1"/>
          </p:cNvSpPr>
          <p:nvPr>
            <p:ph type="body" sz="quarter" idx="12" hasCustomPrompt="1"/>
          </p:nvPr>
        </p:nvSpPr>
        <p:spPr>
          <a:xfrm>
            <a:off x="407988" y="4292599"/>
            <a:ext cx="11376026" cy="355833"/>
          </a:xfrm>
        </p:spPr>
        <p:txBody>
          <a:bodyPr lIns="0" tIns="0" rIns="0" bIns="0" anchor="t">
            <a:noAutofit/>
          </a:bodyPr>
          <a:lstStyle>
            <a:lvl1pPr marL="0" indent="0">
              <a:buNone/>
              <a:defRPr sz="2000" b="1" baseline="0">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cxnSp>
        <p:nvCxnSpPr>
          <p:cNvPr id="16" name="Straight Connector 15">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228" y="2352352"/>
            <a:ext cx="4531107" cy="107664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FFDF0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7988" y="4302521"/>
            <a:ext cx="11376026" cy="558800"/>
          </a:xfrm>
        </p:spPr>
        <p:txBody>
          <a:bodyPr lIns="0" tIns="0" rIns="0" bIns="0" anchor="t">
            <a:noAutofit/>
          </a:bodyPr>
          <a:lstStyle>
            <a:lvl1pPr marL="0" indent="0">
              <a:buNone/>
              <a:defRPr sz="24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THANK YOU</a:t>
            </a:r>
          </a:p>
        </p:txBody>
      </p:sp>
      <p:sp>
        <p:nvSpPr>
          <p:cNvPr id="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cxnSp>
        <p:nvCxnSpPr>
          <p:cNvPr id="9" name="Straight Connector 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228" y="2352352"/>
            <a:ext cx="4531107" cy="107664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FFDF0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7987" y="2870200"/>
            <a:ext cx="11376026" cy="558800"/>
          </a:xfrm>
        </p:spPr>
        <p:txBody>
          <a:bodyPr lIns="0" tIns="0" rIns="0" bIns="0" anchor="b">
            <a:noAutofit/>
          </a:bodyPr>
          <a:lstStyle>
            <a:lvl1pPr marL="0" indent="0">
              <a:buNone/>
              <a:defRPr sz="36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THANK YOU</a:t>
            </a:r>
          </a:p>
        </p:txBody>
      </p:sp>
      <p:sp>
        <p:nvSpPr>
          <p:cNvPr id="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cxnSp>
        <p:nvCxnSpPr>
          <p:cNvPr id="9" name="Straight Connector 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Us Social Media">
    <p:bg>
      <p:bgPr>
        <a:solidFill>
          <a:srgbClr val="FFDF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07987" y="584200"/>
            <a:ext cx="11376026" cy="935470"/>
          </a:xfrm>
        </p:spPr>
        <p:txBody>
          <a:bodyPr lIns="0" tIns="0" rIns="0" bIns="0">
            <a:normAutofit/>
          </a:bodyPr>
          <a:lstStyle>
            <a:lvl1pPr marL="0" indent="0">
              <a:buNone/>
              <a:defRPr sz="4000" b="1" i="0">
                <a:solidFill>
                  <a:srgbClr val="33312D"/>
                </a:solidFill>
                <a:latin typeface="+mn-lt"/>
                <a:ea typeface="Arial" charset="0"/>
                <a:cs typeface="Arial" charset="0"/>
              </a:defRPr>
            </a:lvl1pPr>
          </a:lstStyle>
          <a:p>
            <a:pPr lvl="0"/>
            <a:r>
              <a:rPr lang="en-US" dirty="0"/>
              <a:t>CONTACT US</a:t>
            </a:r>
          </a:p>
        </p:txBody>
      </p:sp>
      <p:sp>
        <p:nvSpPr>
          <p:cNvPr id="12" name="Text Placeholder 5"/>
          <p:cNvSpPr txBox="1">
            <a:spLocks/>
          </p:cNvSpPr>
          <p:nvPr userDrawn="1"/>
        </p:nvSpPr>
        <p:spPr>
          <a:xfrm>
            <a:off x="3192752" y="1306521"/>
            <a:ext cx="2404124" cy="303807"/>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Karla" charset="0"/>
                <a:ea typeface="Karla" charset="0"/>
                <a:cs typeface="Karl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arla" charset="0"/>
                <a:ea typeface="Karla" charset="0"/>
                <a:cs typeface="Karl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rla" charset="0"/>
                <a:ea typeface="Karla" charset="0"/>
                <a:cs typeface="Karl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err="1">
                <a:solidFill>
                  <a:srgbClr val="33312D"/>
                </a:solidFill>
                <a:latin typeface="+mn-lt"/>
                <a:ea typeface="Arial" charset="0"/>
                <a:cs typeface="Arial" charset="0"/>
              </a:rPr>
              <a:t>uniwestminster</a:t>
            </a:r>
            <a:endParaRPr lang="en-US" b="1" i="0" dirty="0">
              <a:solidFill>
                <a:srgbClr val="33312D"/>
              </a:solidFill>
              <a:latin typeface="+mn-lt"/>
              <a:ea typeface="Arial" charset="0"/>
              <a:cs typeface="Arial" charset="0"/>
            </a:endParaRPr>
          </a:p>
        </p:txBody>
      </p:sp>
      <p:sp>
        <p:nvSpPr>
          <p:cNvPr id="13" name="Text Placeholder 5"/>
          <p:cNvSpPr txBox="1">
            <a:spLocks/>
          </p:cNvSpPr>
          <p:nvPr userDrawn="1"/>
        </p:nvSpPr>
        <p:spPr>
          <a:xfrm>
            <a:off x="443777" y="1306521"/>
            <a:ext cx="2404124" cy="303807"/>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Karla" charset="0"/>
                <a:ea typeface="Karla" charset="0"/>
                <a:cs typeface="Karl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arla" charset="0"/>
                <a:ea typeface="Karla" charset="0"/>
                <a:cs typeface="Karl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rla" charset="0"/>
                <a:ea typeface="Karla" charset="0"/>
                <a:cs typeface="Karl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33312D"/>
                </a:solidFill>
                <a:latin typeface="+mn-lt"/>
                <a:ea typeface="Arial" charset="0"/>
                <a:cs typeface="Arial" charset="0"/>
              </a:rPr>
              <a:t>uniofwestminster</a:t>
            </a:r>
          </a:p>
        </p:txBody>
      </p:sp>
      <p:pic>
        <p:nvPicPr>
          <p:cNvPr id="5" name="Picture 4"/>
          <p:cNvPicPr>
            <a:picLocks noChangeAspect="1"/>
          </p:cNvPicPr>
          <p:nvPr userDrawn="1"/>
        </p:nvPicPr>
        <p:blipFill>
          <a:blip r:embed="rId2"/>
          <a:stretch>
            <a:fillRect/>
          </a:stretch>
        </p:blipFill>
        <p:spPr>
          <a:xfrm>
            <a:off x="3192752" y="1715603"/>
            <a:ext cx="370714" cy="303311"/>
          </a:xfrm>
          <a:prstGeom prst="rect">
            <a:avLst/>
          </a:prstGeom>
        </p:spPr>
      </p:pic>
      <p:pic>
        <p:nvPicPr>
          <p:cNvPr id="8" name="Picture 7"/>
          <p:cNvPicPr>
            <a:picLocks noChangeAspect="1"/>
          </p:cNvPicPr>
          <p:nvPr userDrawn="1"/>
        </p:nvPicPr>
        <p:blipFill>
          <a:blip r:embed="rId3"/>
          <a:stretch>
            <a:fillRect/>
          </a:stretch>
        </p:blipFill>
        <p:spPr>
          <a:xfrm>
            <a:off x="3765242" y="1712232"/>
            <a:ext cx="310052" cy="310052"/>
          </a:xfrm>
          <a:prstGeom prst="rect">
            <a:avLst/>
          </a:prstGeom>
        </p:spPr>
      </p:pic>
      <p:pic>
        <p:nvPicPr>
          <p:cNvPr id="9" name="Picture 8"/>
          <p:cNvPicPr>
            <a:picLocks noChangeAspect="1"/>
          </p:cNvPicPr>
          <p:nvPr userDrawn="1"/>
        </p:nvPicPr>
        <p:blipFill>
          <a:blip r:embed="rId4"/>
          <a:stretch>
            <a:fillRect/>
          </a:stretch>
        </p:blipFill>
        <p:spPr>
          <a:xfrm>
            <a:off x="407987" y="1708862"/>
            <a:ext cx="316792" cy="316792"/>
          </a:xfrm>
          <a:prstGeom prst="rect">
            <a:avLst/>
          </a:prstGeom>
        </p:spPr>
      </p:pic>
      <p:pic>
        <p:nvPicPr>
          <p:cNvPr id="11" name="Picture 10"/>
          <p:cNvPicPr>
            <a:picLocks noChangeAspect="1"/>
          </p:cNvPicPr>
          <p:nvPr userDrawn="1"/>
        </p:nvPicPr>
        <p:blipFill>
          <a:blip r:embed="rId5"/>
          <a:stretch>
            <a:fillRect/>
          </a:stretch>
        </p:blipFill>
        <p:spPr>
          <a:xfrm>
            <a:off x="927584" y="1708862"/>
            <a:ext cx="444857" cy="316792"/>
          </a:xfrm>
          <a:prstGeom prst="rect">
            <a:avLst/>
          </a:prstGeom>
        </p:spPr>
      </p:pic>
      <p:sp>
        <p:nvSpPr>
          <p:cNvPr id="1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cxnSp>
        <p:nvCxnSpPr>
          <p:cNvPr id="19" name="Straight Connector 1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05494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9158109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841381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8C0B-6BBE-4D12-AC7B-A3139DD84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8BE438-AF09-44CC-9E6F-4630518483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99F651-57BF-45A0-B00B-FC34480FA0AD}"/>
              </a:ext>
            </a:extLst>
          </p:cNvPr>
          <p:cNvSpPr>
            <a:spLocks noGrp="1"/>
          </p:cNvSpPr>
          <p:nvPr>
            <p:ph type="dt" sz="half" idx="10"/>
          </p:nvPr>
        </p:nvSpPr>
        <p:spPr/>
        <p:txBody>
          <a:bodyPr/>
          <a:lstStyle/>
          <a:p>
            <a:fld id="{E88407CA-F4E1-419D-B403-6A007769325D}" type="datetimeFigureOut">
              <a:rPr lang="en-GB" smtClean="0"/>
              <a:t>01/02/2024</a:t>
            </a:fld>
            <a:endParaRPr lang="en-GB"/>
          </a:p>
        </p:txBody>
      </p:sp>
      <p:sp>
        <p:nvSpPr>
          <p:cNvPr id="5" name="Footer Placeholder 4">
            <a:extLst>
              <a:ext uri="{FF2B5EF4-FFF2-40B4-BE49-F238E27FC236}">
                <a16:creationId xmlns:a16="http://schemas.microsoft.com/office/drawing/2014/main" id="{3D264D5D-4087-4E98-B44D-2A34688F6D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F1624A-1EBE-410B-9EA3-8082E156D1E9}"/>
              </a:ext>
            </a:extLst>
          </p:cNvPr>
          <p:cNvSpPr>
            <a:spLocks noGrp="1"/>
          </p:cNvSpPr>
          <p:nvPr>
            <p:ph type="sldNum" sz="quarter" idx="12"/>
          </p:nvPr>
        </p:nvSpPr>
        <p:spPr/>
        <p:txBody>
          <a:bodyPr/>
          <a:lstStyle/>
          <a:p>
            <a:fld id="{08809BB0-B4B8-4C1F-8E9C-FAC3B44A5787}" type="slidenum">
              <a:rPr lang="en-GB" smtClean="0"/>
              <a:t>‹#›</a:t>
            </a:fld>
            <a:endParaRPr lang="en-GB"/>
          </a:p>
        </p:txBody>
      </p:sp>
    </p:spTree>
    <p:extLst>
      <p:ext uri="{BB962C8B-B14F-4D97-AF65-F5344CB8AC3E}">
        <p14:creationId xmlns:p14="http://schemas.microsoft.com/office/powerpoint/2010/main" val="1516621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0AD5A1-75D5-4F52-9D80-7C471AAAE101}"/>
              </a:ext>
            </a:extLst>
          </p:cNvPr>
          <p:cNvSpPr>
            <a:spLocks noGrp="1"/>
          </p:cNvSpPr>
          <p:nvPr>
            <p:ph type="dt" sz="half" idx="10"/>
          </p:nvPr>
        </p:nvSpPr>
        <p:spPr/>
        <p:txBody>
          <a:bodyPr/>
          <a:lstStyle/>
          <a:p>
            <a:fld id="{E88407CA-F4E1-419D-B403-6A007769325D}" type="datetimeFigureOut">
              <a:rPr lang="en-GB" smtClean="0"/>
              <a:t>01/02/2024</a:t>
            </a:fld>
            <a:endParaRPr lang="en-GB"/>
          </a:p>
        </p:txBody>
      </p:sp>
      <p:sp>
        <p:nvSpPr>
          <p:cNvPr id="3" name="Footer Placeholder 2">
            <a:extLst>
              <a:ext uri="{FF2B5EF4-FFF2-40B4-BE49-F238E27FC236}">
                <a16:creationId xmlns:a16="http://schemas.microsoft.com/office/drawing/2014/main" id="{04CB1B99-764E-4EB3-9F94-3511FDF322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A192E6-B3E8-48E4-847A-BD86DFF73CB9}"/>
              </a:ext>
            </a:extLst>
          </p:cNvPr>
          <p:cNvSpPr>
            <a:spLocks noGrp="1"/>
          </p:cNvSpPr>
          <p:nvPr>
            <p:ph type="sldNum" sz="quarter" idx="12"/>
          </p:nvPr>
        </p:nvSpPr>
        <p:spPr/>
        <p:txBody>
          <a:bodyPr/>
          <a:lstStyle/>
          <a:p>
            <a:fld id="{08809BB0-B4B8-4C1F-8E9C-FAC3B44A5787}" type="slidenum">
              <a:rPr lang="en-GB" smtClean="0"/>
              <a:t>‹#›</a:t>
            </a:fld>
            <a:endParaRPr lang="en-GB"/>
          </a:p>
        </p:txBody>
      </p:sp>
    </p:spTree>
    <p:extLst>
      <p:ext uri="{BB962C8B-B14F-4D97-AF65-F5344CB8AC3E}">
        <p14:creationId xmlns:p14="http://schemas.microsoft.com/office/powerpoint/2010/main" val="1510003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2AA9-FE7F-4137-9922-A67CAF7D77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050184-5B33-48B4-83C7-49F48DDB78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850086-AD7F-493F-85E6-6B1656EEA59B}"/>
              </a:ext>
            </a:extLst>
          </p:cNvPr>
          <p:cNvSpPr>
            <a:spLocks noGrp="1"/>
          </p:cNvSpPr>
          <p:nvPr>
            <p:ph type="dt" sz="half" idx="10"/>
          </p:nvPr>
        </p:nvSpPr>
        <p:spPr/>
        <p:txBody>
          <a:bodyPr/>
          <a:lstStyle/>
          <a:p>
            <a:fld id="{E88407CA-F4E1-419D-B403-6A007769325D}" type="datetimeFigureOut">
              <a:rPr lang="en-GB" smtClean="0"/>
              <a:t>01/02/2024</a:t>
            </a:fld>
            <a:endParaRPr lang="en-GB"/>
          </a:p>
        </p:txBody>
      </p:sp>
      <p:sp>
        <p:nvSpPr>
          <p:cNvPr id="5" name="Footer Placeholder 4">
            <a:extLst>
              <a:ext uri="{FF2B5EF4-FFF2-40B4-BE49-F238E27FC236}">
                <a16:creationId xmlns:a16="http://schemas.microsoft.com/office/drawing/2014/main" id="{7D8EC97B-0E45-4548-A001-39C9003527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D94C5-C18B-4F1F-8806-4DFD08E33B2E}"/>
              </a:ext>
            </a:extLst>
          </p:cNvPr>
          <p:cNvSpPr>
            <a:spLocks noGrp="1"/>
          </p:cNvSpPr>
          <p:nvPr>
            <p:ph type="sldNum" sz="quarter" idx="12"/>
          </p:nvPr>
        </p:nvSpPr>
        <p:spPr/>
        <p:txBody>
          <a:bodyPr/>
          <a:lstStyle/>
          <a:p>
            <a:fld id="{08809BB0-B4B8-4C1F-8E9C-FAC3B44A5787}" type="slidenum">
              <a:rPr lang="en-GB" smtClean="0"/>
              <a:t>‹#›</a:t>
            </a:fld>
            <a:endParaRPr lang="en-GB"/>
          </a:p>
        </p:txBody>
      </p:sp>
    </p:spTree>
    <p:extLst>
      <p:ext uri="{BB962C8B-B14F-4D97-AF65-F5344CB8AC3E}">
        <p14:creationId xmlns:p14="http://schemas.microsoft.com/office/powerpoint/2010/main" val="121634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FFDF00"/>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5" hasCustomPrompt="1"/>
          </p:nvPr>
        </p:nvSpPr>
        <p:spPr>
          <a:xfrm>
            <a:off x="407987" y="2881418"/>
            <a:ext cx="11376027" cy="547581"/>
          </a:xfrm>
        </p:spPr>
        <p:txBody>
          <a:bodyPr lIns="0" tIns="0" rIns="0" bIns="0" anchor="b">
            <a:noAutofit/>
          </a:bodyPr>
          <a:lstStyle>
            <a:lvl1pPr marL="0" indent="0">
              <a:buNone/>
              <a:defRPr sz="36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PRESENTATION TITLE</a:t>
            </a:r>
          </a:p>
        </p:txBody>
      </p:sp>
      <p:sp>
        <p:nvSpPr>
          <p:cNvPr id="9" name="Text Placeholder 4"/>
          <p:cNvSpPr>
            <a:spLocks noGrp="1"/>
          </p:cNvSpPr>
          <p:nvPr>
            <p:ph type="body" sz="quarter" idx="12" hasCustomPrompt="1"/>
          </p:nvPr>
        </p:nvSpPr>
        <p:spPr>
          <a:xfrm>
            <a:off x="407987" y="2417588"/>
            <a:ext cx="11376026" cy="463830"/>
          </a:xfrm>
        </p:spPr>
        <p:txBody>
          <a:bodyPr lIns="0" tIns="0" rIns="0" bIns="0" anchor="b">
            <a:noAutofit/>
          </a:bodyPr>
          <a:lstStyle>
            <a:lvl1pPr marL="0" indent="0">
              <a:buNone/>
              <a:defRPr sz="2000" b="1" baseline="0">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cxnSp>
        <p:nvCxnSpPr>
          <p:cNvPr id="15" name="Straight Connector 14">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FFDF00"/>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5" hasCustomPrompt="1"/>
          </p:nvPr>
        </p:nvSpPr>
        <p:spPr>
          <a:xfrm>
            <a:off x="407988" y="1726644"/>
            <a:ext cx="3959225" cy="1702356"/>
          </a:xfrm>
        </p:spPr>
        <p:txBody>
          <a:bodyPr lIns="0" tIns="0" rIns="0" bIns="0" anchor="b">
            <a:noAutofit/>
          </a:bodyPr>
          <a:lstStyle>
            <a:lvl1pPr marL="0" indent="0">
              <a:buNone/>
              <a:defRPr sz="36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PRESENTATION TITLE GOES HERE</a:t>
            </a:r>
          </a:p>
        </p:txBody>
      </p:sp>
      <p:sp>
        <p:nvSpPr>
          <p:cNvPr id="9" name="Text Placeholder 4"/>
          <p:cNvSpPr>
            <a:spLocks noGrp="1"/>
          </p:cNvSpPr>
          <p:nvPr>
            <p:ph type="body" sz="quarter" idx="12" hasCustomPrompt="1"/>
          </p:nvPr>
        </p:nvSpPr>
        <p:spPr>
          <a:xfrm>
            <a:off x="407987" y="333376"/>
            <a:ext cx="3959226" cy="1393268"/>
          </a:xfrm>
        </p:spPr>
        <p:txBody>
          <a:bodyPr lIns="0" tIns="0" rIns="0" bIns="0" anchor="b">
            <a:noAutofit/>
          </a:bodyPr>
          <a:lstStyle>
            <a:lvl1pPr marL="0" indent="0">
              <a:buNone/>
              <a:defRPr sz="2000" b="1" baseline="0">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cxnSp>
        <p:nvCxnSpPr>
          <p:cNvPr id="13" name="Straight Connector 12">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pic>
        <p:nvPicPr>
          <p:cNvPr id="5" name="Picture 4"/>
          <p:cNvPicPr>
            <a:picLocks noChangeAspect="1"/>
          </p:cNvPicPr>
          <p:nvPr userDrawn="1"/>
        </p:nvPicPr>
        <p:blipFill rotWithShape="1">
          <a:blip r:embed="rId3"/>
          <a:srcRect t="-1" b="16875"/>
          <a:stretch/>
        </p:blipFill>
        <p:spPr>
          <a:xfrm>
            <a:off x="4367212" y="1653087"/>
            <a:ext cx="7824787" cy="520491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 Quote">
    <p:bg>
      <p:bgPr>
        <a:solidFill>
          <a:srgbClr val="FFDF0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1" cy="6858000"/>
          </a:xfrm>
        </p:spPr>
        <p:txBody>
          <a:bodyPr/>
          <a:lstStyle/>
          <a:p>
            <a:r>
              <a:rPr lang="en-US"/>
              <a:t>Click icon to add picture</a:t>
            </a:r>
          </a:p>
        </p:txBody>
      </p:sp>
      <p:sp>
        <p:nvSpPr>
          <p:cNvPr id="15" name="Text Placeholder 14"/>
          <p:cNvSpPr>
            <a:spLocks noGrp="1"/>
          </p:cNvSpPr>
          <p:nvPr>
            <p:ph type="body" sz="quarter" idx="11" hasCustomPrompt="1"/>
          </p:nvPr>
        </p:nvSpPr>
        <p:spPr>
          <a:xfrm>
            <a:off x="2271712" y="584201"/>
            <a:ext cx="7648575" cy="5689598"/>
          </a:xfrm>
        </p:spPr>
        <p:txBody>
          <a:bodyPr lIns="0" tIns="0" rIns="0" bIns="0" anchor="ctr">
            <a:normAutofit/>
          </a:bodyPr>
          <a:lstStyle>
            <a:lvl1pPr marL="0" indent="0" algn="ctr">
              <a:buNone/>
              <a:defRPr sz="4400" b="1" i="0" baseline="0">
                <a:solidFill>
                  <a:srgbClr val="33312D"/>
                </a:solidFill>
                <a:latin typeface="+mn-lt"/>
                <a:ea typeface="Arial" charset="0"/>
                <a:cs typeface="Arial" charset="0"/>
              </a:defRPr>
            </a:lvl1pPr>
          </a:lstStyle>
          <a:p>
            <a:pPr lvl="0"/>
            <a:r>
              <a:rPr lang="en-US" dirty="0"/>
              <a:t>“ADD A QUOTE HERE FOR IMPACT.”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eal)">
    <p:bg>
      <p:bgPr>
        <a:solidFill>
          <a:srgbClr val="FFDF00"/>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07987" y="333375"/>
            <a:ext cx="11376026" cy="3095625"/>
          </a:xfrm>
        </p:spPr>
        <p:txBody>
          <a:bodyPr lIns="0" tIns="0" rIns="0" bIns="0" anchor="b">
            <a:normAutofit/>
          </a:bodyPr>
          <a:lstStyle>
            <a:lvl1pPr marL="0" indent="0">
              <a:buNone/>
              <a:defRPr sz="4000" b="1"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cxnSp>
        <p:nvCxnSpPr>
          <p:cNvPr id="10" name="Straight Connector 9">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extLst>
      <p:ext uri="{BB962C8B-B14F-4D97-AF65-F5344CB8AC3E}">
        <p14:creationId xmlns:p14="http://schemas.microsoft.com/office/powerpoint/2010/main" val="42546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hite">
    <p:bg>
      <p:bgPr>
        <a:solidFill>
          <a:schemeClr val="bg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07987" y="333375"/>
            <a:ext cx="11376026" cy="3095625"/>
          </a:xfrm>
        </p:spPr>
        <p:txBody>
          <a:bodyPr lIns="0" tIns="0" rIns="0" bIns="0" anchor="b">
            <a:normAutofit/>
          </a:bodyPr>
          <a:lstStyle>
            <a:lvl1pPr marL="0" indent="0">
              <a:buNone/>
              <a:defRPr sz="4000" b="1"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cxnSp>
        <p:nvCxnSpPr>
          <p:cNvPr id="9" name="Straight Connector 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eal) with Photo">
    <p:bg>
      <p:bgPr>
        <a:solidFill>
          <a:srgbClr val="FFDF00"/>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07988" y="333375"/>
            <a:ext cx="3959226" cy="3095625"/>
          </a:xfrm>
        </p:spPr>
        <p:txBody>
          <a:bodyPr lIns="0" tIns="0" rIns="0" bIns="0" anchor="b">
            <a:normAutofit/>
          </a:bodyPr>
          <a:lstStyle>
            <a:lvl1pPr marL="0" indent="0">
              <a:buNone/>
              <a:defRPr sz="4000" b="1"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sp>
        <p:nvSpPr>
          <p:cNvPr id="8" name="Picture Placeholder 9"/>
          <p:cNvSpPr>
            <a:spLocks noGrp="1"/>
          </p:cNvSpPr>
          <p:nvPr>
            <p:ph type="pic" sz="quarter" idx="11"/>
          </p:nvPr>
        </p:nvSpPr>
        <p:spPr>
          <a:xfrm>
            <a:off x="4943475" y="0"/>
            <a:ext cx="7248525" cy="6857999"/>
          </a:xfrm>
        </p:spPr>
        <p:txBody>
          <a:bodyPr/>
          <a:lstStyle>
            <a:lvl1pPr>
              <a:defRPr>
                <a:latin typeface="+mn-lt"/>
              </a:defRPr>
            </a:lvl1pPr>
          </a:lstStyle>
          <a:p>
            <a:r>
              <a:rPr lang="en-US"/>
              <a:t>Click icon to add picture</a:t>
            </a:r>
          </a:p>
        </p:txBody>
      </p:sp>
      <p:cxnSp>
        <p:nvCxnSpPr>
          <p:cNvPr id="11" name="Straight Connector 10">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56A34-81CE-4546-B905-274F9EF09D15}"/>
              </a:ext>
            </a:extLst>
          </p:cNvPr>
          <p:cNvSpPr>
            <a:spLocks noGrp="1"/>
          </p:cNvSpPr>
          <p:nvPr>
            <p:ph type="body" idx="1"/>
          </p:nvPr>
        </p:nvSpPr>
        <p:spPr>
          <a:xfrm>
            <a:off x="407989" y="1991215"/>
            <a:ext cx="11376024" cy="45334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Placeholder 3"/>
          <p:cNvSpPr>
            <a:spLocks noGrp="1"/>
          </p:cNvSpPr>
          <p:nvPr>
            <p:ph type="title"/>
          </p:nvPr>
        </p:nvSpPr>
        <p:spPr>
          <a:xfrm>
            <a:off x="407988" y="333375"/>
            <a:ext cx="11376024" cy="1366838"/>
          </a:xfrm>
          <a:prstGeom prst="rect">
            <a:avLst/>
          </a:prstGeom>
        </p:spPr>
        <p:txBody>
          <a:bodyPr vert="horz" lIns="0" tIns="0" rIns="0" bIns="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86043097"/>
      </p:ext>
    </p:extLst>
  </p:cSld>
  <p:clrMap bg1="lt1" tx1="dk1" bg2="lt2" tx2="dk2" accent1="accent1" accent2="accent2" accent3="accent3" accent4="accent4" accent5="accent5" accent6="accent6" hlink="hlink" folHlink="folHlink"/>
  <p:sldLayoutIdLst>
    <p:sldLayoutId id="2147483652" r:id="rId1"/>
    <p:sldLayoutId id="2147483664" r:id="rId2"/>
    <p:sldLayoutId id="2147483681" r:id="rId3"/>
    <p:sldLayoutId id="2147483682" r:id="rId4"/>
    <p:sldLayoutId id="2147483683" r:id="rId5"/>
    <p:sldLayoutId id="2147483654" r:id="rId6"/>
    <p:sldLayoutId id="2147483665" r:id="rId7"/>
    <p:sldLayoutId id="2147483686" r:id="rId8"/>
    <p:sldLayoutId id="2147483679" r:id="rId9"/>
    <p:sldLayoutId id="2147483680" r:id="rId10"/>
    <p:sldLayoutId id="2147483657" r:id="rId11"/>
    <p:sldLayoutId id="2147483658" r:id="rId12"/>
    <p:sldLayoutId id="2147483667" r:id="rId13"/>
    <p:sldLayoutId id="2147483659" r:id="rId14"/>
    <p:sldLayoutId id="2147483660" r:id="rId15"/>
    <p:sldLayoutId id="2147483669" r:id="rId16"/>
    <p:sldLayoutId id="2147483687" r:id="rId17"/>
    <p:sldLayoutId id="2147483661" r:id="rId18"/>
    <p:sldLayoutId id="2147483662" r:id="rId19"/>
    <p:sldLayoutId id="2147483656" r:id="rId20"/>
    <p:sldLayoutId id="2147483677" r:id="rId21"/>
    <p:sldLayoutId id="2147483676" r:id="rId22"/>
    <p:sldLayoutId id="2147483666" r:id="rId23"/>
    <p:sldLayoutId id="2147483678" r:id="rId24"/>
    <p:sldLayoutId id="2147483675" r:id="rId25"/>
    <p:sldLayoutId id="2147483674" r:id="rId26"/>
    <p:sldLayoutId id="2147483684" r:id="rId27"/>
    <p:sldLayoutId id="2147483685" r:id="rId28"/>
    <p:sldLayoutId id="2147483663" r:id="rId29"/>
    <p:sldLayoutId id="2147483673" r:id="rId30"/>
    <p:sldLayoutId id="2147483672" r:id="rId31"/>
    <p:sldLayoutId id="2147483671" r:id="rId32"/>
    <p:sldLayoutId id="2147483695" r:id="rId33"/>
    <p:sldLayoutId id="2147483698" r:id="rId34"/>
    <p:sldLayoutId id="2147483699" r:id="rId35"/>
    <p:sldLayoutId id="2147483700" r:id="rId36"/>
    <p:sldLayoutId id="2147483701" r:id="rId37"/>
    <p:sldLayoutId id="2147483702" r:id="rId38"/>
  </p:sldLayoutIdLst>
  <p:txStyles>
    <p:titleStyle>
      <a:lvl1pPr algn="l" defTabSz="914400" rtl="0" eaLnBrk="1" latinLnBrk="0" hangingPunct="1">
        <a:lnSpc>
          <a:spcPct val="90000"/>
        </a:lnSpc>
        <a:spcBef>
          <a:spcPct val="0"/>
        </a:spcBef>
        <a:buNone/>
        <a:defRPr sz="3600" b="0" i="0" kern="1200">
          <a:solidFill>
            <a:schemeClr val="tx1"/>
          </a:solidFill>
          <a:latin typeface="+mn-lt"/>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pos="3840">
          <p15:clr>
            <a:srgbClr val="F26B43"/>
          </p15:clr>
        </p15:guide>
        <p15:guide id="4" orient="horz" pos="2160">
          <p15:clr>
            <a:srgbClr val="F26B43"/>
          </p15:clr>
        </p15:guide>
        <p15:guide id="5" orient="horz" pos="210">
          <p15:clr>
            <a:srgbClr val="F26B43"/>
          </p15:clr>
        </p15:guide>
        <p15:guide id="6" orient="horz" pos="4110">
          <p15:clr>
            <a:srgbClr val="F26B43"/>
          </p15:clr>
        </p15:guide>
        <p15:guide id="7" pos="75">
          <p15:clr>
            <a:srgbClr val="F26B43"/>
          </p15:clr>
        </p15:guide>
        <p15:guide id="8" orient="horz" pos="3952">
          <p15:clr>
            <a:srgbClr val="F26B43"/>
          </p15:clr>
        </p15:guide>
        <p15:guide id="9" pos="7605">
          <p15:clr>
            <a:srgbClr val="F26B43"/>
          </p15:clr>
        </p15:guide>
        <p15:guide id="10" orient="horz" pos="368">
          <p15:clr>
            <a:srgbClr val="F26B43"/>
          </p15:clr>
        </p15:guide>
        <p15:guide id="11" pos="3659">
          <p15:clr>
            <a:srgbClr val="F26B43"/>
          </p15:clr>
        </p15:guide>
        <p15:guide id="12" pos="4021">
          <p15:clr>
            <a:srgbClr val="F26B43"/>
          </p15:clr>
        </p15:guide>
        <p15:guide id="13" pos="4203">
          <p15:clr>
            <a:srgbClr val="F26B43"/>
          </p15:clr>
        </p15:guide>
        <p15:guide id="14" pos="4384">
          <p15:clr>
            <a:srgbClr val="F26B43"/>
          </p15:clr>
        </p15:guide>
        <p15:guide id="15" pos="5110">
          <p15:clr>
            <a:srgbClr val="F26B43"/>
          </p15:clr>
        </p15:guide>
        <p15:guide id="16" orient="horz" pos="3793">
          <p15:clr>
            <a:srgbClr val="F26B43"/>
          </p15:clr>
        </p15:guide>
        <p15:guide id="17" orient="horz" pos="1071">
          <p15:clr>
            <a:srgbClr val="F26B43"/>
          </p15:clr>
        </p15:guide>
        <p15:guide id="18" orient="horz" pos="527">
          <p15:clr>
            <a:srgbClr val="F26B43"/>
          </p15:clr>
        </p15:guide>
        <p15:guide id="19" orient="horz" pos="867">
          <p15:clr>
            <a:srgbClr val="F26B43"/>
          </p15:clr>
        </p15:guide>
        <p15:guide id="20" orient="horz" pos="1253">
          <p15:clr>
            <a:srgbClr val="F26B43"/>
          </p15:clr>
        </p15:guide>
        <p15:guide id="21" orient="horz" pos="686">
          <p15:clr>
            <a:srgbClr val="F26B43"/>
          </p15:clr>
        </p15:guide>
        <p15:guide id="22" pos="2933">
          <p15:clr>
            <a:srgbClr val="F26B43"/>
          </p15:clr>
        </p15:guide>
        <p15:guide id="23" pos="2751">
          <p15:clr>
            <a:srgbClr val="F26B43"/>
          </p15:clr>
        </p15:guide>
        <p15:guide id="24" pos="3114">
          <p15:clr>
            <a:srgbClr val="F26B43"/>
          </p15:clr>
        </p15:guide>
        <p15:guide id="25" orient="horz" pos="2523">
          <p15:clr>
            <a:srgbClr val="F26B43"/>
          </p15:clr>
        </p15:guide>
        <p15:guide id="26" orient="horz" pos="27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sli.do/" TargetMode="Externa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hyperlink" Target="http://www.sli.do/" TargetMode="External"/><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hyperlink" Target="http://www.sli.do/" TargetMode="External"/><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hyperlink" Target="http://www.sli.d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37.xml"/><Relationship Id="rId4" Type="http://schemas.openxmlformats.org/officeDocument/2006/relationships/hyperlink" Target="http://www.sli.d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 Id="rId5" Type="http://schemas.openxmlformats.org/officeDocument/2006/relationships/hyperlink" Target="http://www.sli.do/"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hyperlink" Target="http://www.sli.do/" TargetMode="External"/><Relationship Id="rId5" Type="http://schemas.openxmlformats.org/officeDocument/2006/relationships/image" Target="../media/image20.png"/><Relationship Id="rId4" Type="http://schemas.openxmlformats.org/officeDocument/2006/relationships/hyperlink" Target="https://www.westminster.gov.uk/tackling-climate-change-westminster/our-climate-action-pla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hyperlink" Target="http://www.sli.d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www.sli.do/" TargetMode="External"/><Relationship Id="rId2" Type="http://schemas.openxmlformats.org/officeDocument/2006/relationships/image" Target="../media/image36.pn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hyperlink" Target="https://www.westminster.gov.uk/planning-building-control-and-environmental-regulations/design-and-heritage/retrofitting-historic-buildings" TargetMode="Externa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hyperlink" Target="http://www.sli.do/" TargetMode="External"/><Relationship Id="rId5" Type="http://schemas.openxmlformats.org/officeDocument/2006/relationships/image" Target="../media/image20.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www.sli.do/" TargetMode="External"/><Relationship Id="rId2" Type="http://schemas.openxmlformats.org/officeDocument/2006/relationships/image" Target="../media/image42.pn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7.xml"/><Relationship Id="rId6" Type="http://schemas.openxmlformats.org/officeDocument/2006/relationships/hyperlink" Target="http://www.sli.do/" TargetMode="External"/><Relationship Id="rId5" Type="http://schemas.openxmlformats.org/officeDocument/2006/relationships/image" Target="../media/image20.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hyperlink" Target="http://www.sli.do/" TargetMode="External"/><Relationship Id="rId2" Type="http://schemas.openxmlformats.org/officeDocument/2006/relationships/image" Target="../media/image49.jpe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jpeg"/><Relationship Id="rId1" Type="http://schemas.openxmlformats.org/officeDocument/2006/relationships/slideLayout" Target="../slideLayouts/slideLayout37.xml"/><Relationship Id="rId4" Type="http://schemas.openxmlformats.org/officeDocument/2006/relationships/hyperlink" Target="http://www.sli.do/"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planningreception@westminster.gov.uk" TargetMode="External"/><Relationship Id="rId2" Type="http://schemas.openxmlformats.org/officeDocument/2006/relationships/hyperlink" Target="https://www.sli.do/" TargetMode="External"/><Relationship Id="rId1" Type="http://schemas.openxmlformats.org/officeDocument/2006/relationships/slideLayout" Target="../slideLayouts/slideLayout37.xml"/><Relationship Id="rId5" Type="http://schemas.openxmlformats.org/officeDocument/2006/relationships/hyperlink" Target="http://www.sli.do/"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3.png"/><Relationship Id="rId21" Type="http://schemas.openxmlformats.org/officeDocument/2006/relationships/image" Target="../media/image76.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5" Type="http://schemas.openxmlformats.org/officeDocument/2006/relationships/image" Target="../media/image80.svg"/><Relationship Id="rId2" Type="http://schemas.openxmlformats.org/officeDocument/2006/relationships/notesSlide" Target="../notesSlides/notesSlide7.xml"/><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svg"/><Relationship Id="rId1" Type="http://schemas.openxmlformats.org/officeDocument/2006/relationships/slideLayout" Target="../slideLayouts/slideLayout34.xml"/><Relationship Id="rId6" Type="http://schemas.openxmlformats.org/officeDocument/2006/relationships/image" Target="../media/image61.png"/><Relationship Id="rId11" Type="http://schemas.openxmlformats.org/officeDocument/2006/relationships/image" Target="../media/image66.svg"/><Relationship Id="rId24" Type="http://schemas.openxmlformats.org/officeDocument/2006/relationships/image" Target="../media/image79.png"/><Relationship Id="rId5" Type="http://schemas.openxmlformats.org/officeDocument/2006/relationships/image" Target="../media/image60.svg"/><Relationship Id="rId15" Type="http://schemas.openxmlformats.org/officeDocument/2006/relationships/image" Target="../media/image70.svg"/><Relationship Id="rId23" Type="http://schemas.openxmlformats.org/officeDocument/2006/relationships/image" Target="../media/image78.sv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svg"/></Relationships>
</file>

<file path=ppt/slides/_rels/slide33.xml.rels><?xml version="1.0" encoding="UTF-8" standalone="yes"?>
<Relationships xmlns="http://schemas.openxmlformats.org/package/2006/relationships"><Relationship Id="rId2" Type="http://schemas.openxmlformats.org/officeDocument/2006/relationships/image" Target="../media/image85.jfi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87.tif"/><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87.tif"/><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sdgs.un.org/goals/goal1" TargetMode="External"/><Relationship Id="rId1" Type="http://schemas.openxmlformats.org/officeDocument/2006/relationships/slideLayout" Target="../slideLayouts/slideLayout36.xml"/><Relationship Id="rId6" Type="http://schemas.openxmlformats.org/officeDocument/2006/relationships/image" Target="../media/image87.tif"/><Relationship Id="rId5" Type="http://schemas.openxmlformats.org/officeDocument/2006/relationships/image" Target="../media/image90.jpeg"/><Relationship Id="rId4" Type="http://schemas.openxmlformats.org/officeDocument/2006/relationships/hyperlink" Target="https://sdgs.un.org/goal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hyperlink" Target="https://www.westminster.ac.uk/sites/default/public-files/prospectuses/Being-Westminster-2022-29.pdf" TargetMode="External"/><Relationship Id="rId2" Type="http://schemas.openxmlformats.org/officeDocument/2006/relationships/image" Target="../media/image91.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8.xml"/><Relationship Id="rId4" Type="http://schemas.openxmlformats.org/officeDocument/2006/relationships/hyperlink" Target="https://www.westminster.ac.uk/sites/default/public-files/general-documents/Education%20Strategy%202023%20-%202029.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hyperlink" Target="https://www.westminster.ac.uk/about-us/our-university/vision-mission-and-values/sustainable-development" TargetMode="External"/><Relationship Id="rId1" Type="http://schemas.openxmlformats.org/officeDocument/2006/relationships/slideLayout" Target="../slideLayouts/slideLayout3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38.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1635558-D633-6C31-64A9-A711EBBC8016}"/>
              </a:ext>
            </a:extLst>
          </p:cNvPr>
          <p:cNvPicPr>
            <a:picLocks noChangeAspect="1"/>
          </p:cNvPicPr>
          <p:nvPr/>
        </p:nvPicPr>
        <p:blipFill>
          <a:blip r:embed="rId2"/>
          <a:stretch>
            <a:fillRect/>
          </a:stretch>
        </p:blipFill>
        <p:spPr>
          <a:xfrm>
            <a:off x="1343025" y="0"/>
            <a:ext cx="9491614" cy="6858000"/>
          </a:xfrm>
          <a:prstGeom prst="rect">
            <a:avLst/>
          </a:prstGeom>
        </p:spPr>
      </p:pic>
    </p:spTree>
    <p:extLst>
      <p:ext uri="{BB962C8B-B14F-4D97-AF65-F5344CB8AC3E}">
        <p14:creationId xmlns:p14="http://schemas.microsoft.com/office/powerpoint/2010/main" val="268392000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9448-094B-4F2A-80A5-ECEBCC445D49}"/>
              </a:ext>
            </a:extLst>
          </p:cNvPr>
          <p:cNvSpPr>
            <a:spLocks noGrp="1"/>
          </p:cNvSpPr>
          <p:nvPr>
            <p:ph type="ctrTitle"/>
          </p:nvPr>
        </p:nvSpPr>
        <p:spPr>
          <a:xfrm>
            <a:off x="1524000" y="641596"/>
            <a:ext cx="9144000" cy="1215484"/>
          </a:xfrm>
        </p:spPr>
        <p:txBody>
          <a:bodyPr>
            <a:normAutofit fontScale="90000"/>
          </a:bodyPr>
          <a:lstStyle/>
          <a:p>
            <a:r>
              <a:rPr lang="en-GB" dirty="0"/>
              <a:t>Session Structure and Objectives </a:t>
            </a:r>
          </a:p>
        </p:txBody>
      </p:sp>
      <p:sp>
        <p:nvSpPr>
          <p:cNvPr id="4" name="Content Placeholder 2">
            <a:extLst>
              <a:ext uri="{FF2B5EF4-FFF2-40B4-BE49-F238E27FC236}">
                <a16:creationId xmlns:a16="http://schemas.microsoft.com/office/drawing/2014/main" id="{AF5235FC-691B-252C-804D-D897CC26914E}"/>
              </a:ext>
            </a:extLst>
          </p:cNvPr>
          <p:cNvSpPr>
            <a:spLocks noGrp="1"/>
          </p:cNvSpPr>
          <p:nvPr/>
        </p:nvSpPr>
        <p:spPr>
          <a:xfrm>
            <a:off x="3000794" y="2669180"/>
            <a:ext cx="6190412" cy="33444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mj-lt"/>
              </a:rPr>
              <a:t>Westminster Planning Team Update</a:t>
            </a:r>
            <a:r>
              <a:rPr lang="en-GB" sz="1800" dirty="0">
                <a:latin typeface="+mj-lt"/>
              </a:rPr>
              <a:t> </a:t>
            </a:r>
            <a:endParaRPr lang="en-US" sz="1800" dirty="0">
              <a:latin typeface="+mj-lt"/>
            </a:endParaRPr>
          </a:p>
          <a:p>
            <a:pPr marL="742950" lvl="1" indent="-285750">
              <a:buFont typeface="Calibri" panose="020B0604020202020204" pitchFamily="34" charset="0"/>
              <a:buChar char="-"/>
            </a:pPr>
            <a:r>
              <a:rPr lang="en-GB" sz="1800" dirty="0">
                <a:latin typeface="+mj-lt"/>
              </a:rPr>
              <a:t>Overview of the Town Planning Department and Specialist Sustainability expertise </a:t>
            </a:r>
            <a:endParaRPr lang="en-GB" sz="1800" dirty="0">
              <a:latin typeface="+mj-lt"/>
              <a:cs typeface="Calibri Light"/>
            </a:endParaRPr>
          </a:p>
          <a:p>
            <a:pPr marL="742950" lvl="1" indent="-285750">
              <a:buFont typeface="Calibri" panose="020B0604020202020204" pitchFamily="34" charset="0"/>
              <a:buChar char="-"/>
            </a:pPr>
            <a:r>
              <a:rPr lang="en-GB" sz="1800" dirty="0">
                <a:latin typeface="+mj-lt"/>
              </a:rPr>
              <a:t>National and Westminster Policies promoting retrofitting</a:t>
            </a:r>
            <a:endParaRPr lang="en-GB" sz="1800" dirty="0">
              <a:latin typeface="+mj-lt"/>
              <a:cs typeface="Calibri Light"/>
            </a:endParaRPr>
          </a:p>
          <a:p>
            <a:pPr marL="742950" lvl="1" indent="-285750">
              <a:buFont typeface="Calibri" panose="020B0604020202020204" pitchFamily="34" charset="0"/>
              <a:buChar char="-"/>
            </a:pPr>
            <a:r>
              <a:rPr lang="en-GB" sz="1800" dirty="0">
                <a:latin typeface="+mj-lt"/>
                <a:cs typeface="Calibri Light"/>
              </a:rPr>
              <a:t>Activities and Initiatives in support of Energy Efficiency </a:t>
            </a:r>
          </a:p>
          <a:p>
            <a:pPr marL="0" indent="0">
              <a:buNone/>
            </a:pPr>
            <a:r>
              <a:rPr lang="en-GB" sz="1800" b="1" dirty="0">
                <a:latin typeface="+mj-lt"/>
              </a:rPr>
              <a:t>Community Engagement </a:t>
            </a:r>
            <a:endParaRPr lang="en-GB" sz="1800" b="1" dirty="0">
              <a:latin typeface="+mj-lt"/>
              <a:cs typeface="Calibri Light"/>
            </a:endParaRPr>
          </a:p>
          <a:p>
            <a:pPr lvl="1">
              <a:buFont typeface="Calibri" panose="020B0604020202020204" pitchFamily="34" charset="0"/>
              <a:buChar char="-"/>
            </a:pPr>
            <a:r>
              <a:rPr lang="en-GB" sz="1800" dirty="0">
                <a:latin typeface="+mj-lt"/>
                <a:cs typeface="Calibri Light"/>
              </a:rPr>
              <a:t>Questions/Concerns that will feed and shape </a:t>
            </a:r>
            <a:r>
              <a:rPr lang="en-GB" sz="1800" dirty="0">
                <a:latin typeface="+mj-lt"/>
              </a:rPr>
              <a:t>a planning focus workshop </a:t>
            </a:r>
            <a:endParaRPr lang="en-GB" sz="1800" dirty="0">
              <a:latin typeface="+mj-lt"/>
              <a:cs typeface="Calibri Light"/>
            </a:endParaRPr>
          </a:p>
          <a:p>
            <a:pPr lvl="1">
              <a:buFont typeface="Calibri" panose="020B0604020202020204" pitchFamily="34" charset="0"/>
              <a:buChar char="-"/>
            </a:pPr>
            <a:endParaRPr lang="en-GB" sz="1800" dirty="0">
              <a:latin typeface="Söhne"/>
            </a:endParaRPr>
          </a:p>
        </p:txBody>
      </p:sp>
    </p:spTree>
    <p:extLst>
      <p:ext uri="{BB962C8B-B14F-4D97-AF65-F5344CB8AC3E}">
        <p14:creationId xmlns:p14="http://schemas.microsoft.com/office/powerpoint/2010/main" val="223077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195F52-F977-10F8-F125-1A4A7B933F4C}"/>
              </a:ext>
            </a:extLst>
          </p:cNvPr>
          <p:cNvSpPr txBox="1">
            <a:spLocks/>
          </p:cNvSpPr>
          <p:nvPr/>
        </p:nvSpPr>
        <p:spPr>
          <a:xfrm>
            <a:off x="759229" y="1734444"/>
            <a:ext cx="9144000" cy="4583227"/>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ea typeface="Calibri"/>
              <a:cs typeface="Calibri"/>
            </a:endParaRPr>
          </a:p>
          <a:p>
            <a:pPr algn="l">
              <a:buFont typeface="+mj-lt"/>
              <a:buAutoNum type="arabicPeriod"/>
            </a:pPr>
            <a:r>
              <a:rPr lang="en-GB" b="1" i="0" dirty="0">
                <a:solidFill>
                  <a:srgbClr val="374151"/>
                </a:solidFill>
                <a:effectLst/>
                <a:latin typeface="Calibri Light"/>
                <a:ea typeface="Calibri Light"/>
                <a:cs typeface="Calibri Light"/>
              </a:rPr>
              <a:t>What is </a:t>
            </a:r>
            <a:r>
              <a:rPr lang="en-GB" b="1" i="0" err="1">
                <a:solidFill>
                  <a:srgbClr val="374151"/>
                </a:solidFill>
                <a:effectLst/>
                <a:latin typeface="Calibri Light"/>
                <a:ea typeface="Calibri Light"/>
                <a:cs typeface="Calibri Light"/>
              </a:rPr>
              <a:t>Slido</a:t>
            </a:r>
            <a:r>
              <a:rPr lang="en-GB" b="1" i="0" dirty="0">
                <a:solidFill>
                  <a:srgbClr val="374151"/>
                </a:solidFill>
                <a:effectLst/>
                <a:latin typeface="Calibri Light"/>
                <a:ea typeface="Calibri Light"/>
                <a:cs typeface="Calibri Light"/>
              </a:rPr>
              <a:t>?</a:t>
            </a:r>
            <a:endParaRPr lang="en-GB" b="0" i="0">
              <a:solidFill>
                <a:srgbClr val="374151"/>
              </a:solidFill>
              <a:effectLst/>
              <a:latin typeface="Calibri Light"/>
              <a:ea typeface="Calibri Light"/>
              <a:cs typeface="Calibri Light"/>
            </a:endParaRPr>
          </a:p>
          <a:p>
            <a:pPr marL="800100" lvl="1" indent="-342900" algn="l">
              <a:buFont typeface="Arial" panose="020B0604020202020204" pitchFamily="34" charset="0"/>
              <a:buChar char="•"/>
            </a:pPr>
            <a:r>
              <a:rPr lang="en-GB" b="0" i="0" dirty="0">
                <a:solidFill>
                  <a:srgbClr val="374151"/>
                </a:solidFill>
                <a:effectLst/>
                <a:latin typeface="Calibri Light"/>
                <a:ea typeface="Calibri Light"/>
                <a:cs typeface="Calibri Light"/>
              </a:rPr>
              <a:t>An interactive platform for real-time audience engagement.</a:t>
            </a:r>
          </a:p>
          <a:p>
            <a:pPr marL="800100" lvl="1" indent="-342900" algn="l">
              <a:buFont typeface="Arial" panose="020B0604020202020204" pitchFamily="34" charset="0"/>
              <a:buChar char="•"/>
            </a:pPr>
            <a:r>
              <a:rPr lang="en-GB" b="0" i="0" dirty="0">
                <a:solidFill>
                  <a:srgbClr val="374151"/>
                </a:solidFill>
                <a:effectLst/>
                <a:latin typeface="Calibri Light"/>
                <a:ea typeface="Calibri Light"/>
                <a:cs typeface="Calibri Light"/>
              </a:rPr>
              <a:t>Use it to submit questions during this event.</a:t>
            </a:r>
          </a:p>
          <a:p>
            <a:pPr algn="l">
              <a:buFont typeface="+mj-lt"/>
              <a:buAutoNum type="arabicPeriod"/>
            </a:pPr>
            <a:r>
              <a:rPr lang="en-GB" b="1" i="0" dirty="0">
                <a:solidFill>
                  <a:srgbClr val="374151"/>
                </a:solidFill>
                <a:effectLst/>
                <a:latin typeface="Calibri Light"/>
                <a:ea typeface="Calibri Light"/>
                <a:cs typeface="Calibri Light"/>
              </a:rPr>
              <a:t>How to Join:</a:t>
            </a:r>
            <a:endParaRPr lang="en-GB" b="0" i="0">
              <a:solidFill>
                <a:srgbClr val="374151"/>
              </a:solidFill>
              <a:effectLst/>
              <a:latin typeface="Calibri Light"/>
              <a:ea typeface="Calibri Light"/>
              <a:cs typeface="Calibri Light"/>
            </a:endParaRPr>
          </a:p>
          <a:p>
            <a:pPr marL="742950" lvl="1" indent="-285750" algn="l">
              <a:buFont typeface="+mj-lt"/>
              <a:buAutoNum type="arabicPeriod"/>
            </a:pPr>
            <a:r>
              <a:rPr lang="en-GB" b="0" i="0" dirty="0">
                <a:solidFill>
                  <a:srgbClr val="374151"/>
                </a:solidFill>
                <a:effectLst/>
                <a:latin typeface="Calibri Light"/>
                <a:ea typeface="Calibri Light"/>
                <a:cs typeface="Calibri Light"/>
              </a:rPr>
              <a:t>Open your web browser on your smartphone, tablet, or laptop.</a:t>
            </a:r>
          </a:p>
          <a:p>
            <a:pPr marL="742950" lvl="1" indent="-285750" algn="l">
              <a:buFont typeface="+mj-lt"/>
              <a:buAutoNum type="arabicPeriod"/>
            </a:pPr>
            <a:r>
              <a:rPr lang="en-GB" b="0" i="0" dirty="0">
                <a:solidFill>
                  <a:srgbClr val="374151"/>
                </a:solidFill>
                <a:effectLst/>
                <a:latin typeface="Calibri Light"/>
                <a:ea typeface="Calibri Light"/>
                <a:cs typeface="Calibri Light"/>
              </a:rPr>
              <a:t>Go to </a:t>
            </a:r>
            <a:r>
              <a:rPr lang="en-GB" b="0" i="0" u="none" strike="noStrike" dirty="0">
                <a:solidFill>
                  <a:srgbClr val="374151"/>
                </a:solidFill>
                <a:effectLst/>
                <a:latin typeface="Calibri Light"/>
                <a:ea typeface="Calibri Light"/>
                <a:cs typeface="Calibri Light"/>
                <a:hlinkClick r:id="rId2"/>
              </a:rPr>
              <a:t>www.sli.do</a:t>
            </a:r>
            <a:r>
              <a:rPr lang="en-GB" b="0" i="0" dirty="0">
                <a:solidFill>
                  <a:srgbClr val="374151"/>
                </a:solidFill>
                <a:effectLst/>
                <a:latin typeface="Calibri Light"/>
                <a:ea typeface="Calibri Light"/>
                <a:cs typeface="Calibri Light"/>
              </a:rPr>
              <a:t> and enter the code 3865521 </a:t>
            </a:r>
            <a:r>
              <a:rPr lang="en-GB" b="0" i="0" u="sng" dirty="0">
                <a:solidFill>
                  <a:srgbClr val="374151"/>
                </a:solidFill>
                <a:effectLst/>
                <a:latin typeface="Calibri Light"/>
                <a:ea typeface="Calibri Light"/>
                <a:cs typeface="Calibri Light"/>
              </a:rPr>
              <a:t>OR</a:t>
            </a:r>
          </a:p>
          <a:p>
            <a:pPr marL="742950" lvl="1" indent="-285750" algn="l">
              <a:buFont typeface="+mj-lt"/>
              <a:buAutoNum type="arabicPeriod"/>
            </a:pPr>
            <a:r>
              <a:rPr lang="en-GB" dirty="0">
                <a:solidFill>
                  <a:srgbClr val="374151"/>
                </a:solidFill>
                <a:latin typeface="Calibri Light"/>
                <a:ea typeface="Calibri Light"/>
                <a:cs typeface="Calibri Light"/>
              </a:rPr>
              <a:t>S</a:t>
            </a:r>
            <a:r>
              <a:rPr lang="en-GB" b="0" i="0" dirty="0">
                <a:solidFill>
                  <a:srgbClr val="374151"/>
                </a:solidFill>
                <a:effectLst/>
                <a:latin typeface="Calibri Light"/>
                <a:ea typeface="Calibri Light"/>
                <a:cs typeface="Calibri Light"/>
              </a:rPr>
              <a:t>can the QR code on this slide</a:t>
            </a:r>
            <a:r>
              <a:rPr lang="en-GB" dirty="0">
                <a:solidFill>
                  <a:srgbClr val="374151"/>
                </a:solidFill>
                <a:latin typeface="Calibri Light"/>
                <a:ea typeface="Calibri Light"/>
                <a:cs typeface="Calibri Light"/>
              </a:rPr>
              <a:t> </a:t>
            </a:r>
            <a:r>
              <a:rPr lang="en-GB" dirty="0">
                <a:latin typeface="Calibri Light"/>
                <a:ea typeface="Calibri Light"/>
                <a:cs typeface="Calibri Light"/>
              </a:rPr>
              <a:t> </a:t>
            </a:r>
            <a:endParaRPr lang="en-GB" b="0" i="0" dirty="0">
              <a:solidFill>
                <a:srgbClr val="374151"/>
              </a:solidFill>
              <a:effectLst/>
              <a:latin typeface="Calibri Light"/>
              <a:ea typeface="Calibri Light"/>
              <a:cs typeface="Calibri Light"/>
            </a:endParaRPr>
          </a:p>
          <a:p>
            <a:pPr algn="l">
              <a:buFont typeface="+mj-lt"/>
              <a:buAutoNum type="arabicPeriod"/>
            </a:pPr>
            <a:r>
              <a:rPr lang="en-GB" b="1" i="0" dirty="0">
                <a:solidFill>
                  <a:srgbClr val="374151"/>
                </a:solidFill>
                <a:effectLst/>
                <a:latin typeface="Calibri Light"/>
                <a:ea typeface="Calibri Light"/>
                <a:cs typeface="Calibri Light"/>
              </a:rPr>
              <a:t>Participate in Q&amp;A:</a:t>
            </a:r>
            <a:endParaRPr lang="en-GB" b="0" i="0">
              <a:solidFill>
                <a:srgbClr val="374151"/>
              </a:solidFill>
              <a:effectLst/>
              <a:latin typeface="Calibri Light"/>
              <a:ea typeface="Calibri Light"/>
              <a:cs typeface="Calibri Light"/>
            </a:endParaRPr>
          </a:p>
          <a:p>
            <a:pPr marL="742950" lvl="1" indent="-285750" algn="l">
              <a:buFont typeface="+mj-lt"/>
              <a:buAutoNum type="arabicPeriod"/>
            </a:pPr>
            <a:r>
              <a:rPr lang="en-GB" b="0" i="0" dirty="0">
                <a:solidFill>
                  <a:srgbClr val="374151"/>
                </a:solidFill>
                <a:effectLst/>
                <a:latin typeface="Calibri Light"/>
                <a:ea typeface="Calibri Light"/>
                <a:cs typeface="Calibri Light"/>
              </a:rPr>
              <a:t>Once you are in, you can start submitting your questions.</a:t>
            </a:r>
          </a:p>
          <a:p>
            <a:pPr marL="742950" lvl="1" indent="-285750" algn="l">
              <a:buFont typeface="+mj-lt"/>
              <a:buAutoNum type="arabicPeriod"/>
            </a:pPr>
            <a:r>
              <a:rPr lang="en-GB" b="0" i="0" dirty="0">
                <a:solidFill>
                  <a:srgbClr val="374151"/>
                </a:solidFill>
                <a:effectLst/>
                <a:latin typeface="Calibri Light"/>
                <a:ea typeface="Calibri Light"/>
                <a:cs typeface="Calibri Light"/>
              </a:rPr>
              <a:t>You can also upvote questions asked by others that you find interesting.</a:t>
            </a:r>
          </a:p>
          <a:p>
            <a:pPr marL="742950" lvl="1" indent="-285750" algn="l">
              <a:buFont typeface="+mj-lt"/>
              <a:buAutoNum type="arabicPeriod"/>
            </a:pPr>
            <a:r>
              <a:rPr lang="en-GB" b="0" i="0" dirty="0">
                <a:solidFill>
                  <a:srgbClr val="374151"/>
                </a:solidFill>
                <a:effectLst/>
                <a:latin typeface="Calibri Light"/>
                <a:ea typeface="Calibri Light"/>
                <a:cs typeface="Calibri Light"/>
              </a:rPr>
              <a:t>Feel free to ask questions at any point during the presentation.</a:t>
            </a:r>
          </a:p>
          <a:p>
            <a:pPr algn="l">
              <a:buFont typeface="+mj-lt"/>
              <a:buAutoNum type="arabicPeriod"/>
            </a:pPr>
            <a:r>
              <a:rPr lang="en-GB" b="1" i="0" dirty="0">
                <a:solidFill>
                  <a:srgbClr val="374151"/>
                </a:solidFill>
                <a:effectLst/>
                <a:latin typeface="Calibri Light"/>
                <a:ea typeface="Calibri Light"/>
                <a:cs typeface="Calibri Light"/>
              </a:rPr>
              <a:t>Anonymous Participation:</a:t>
            </a:r>
            <a:endParaRPr lang="en-GB" b="0" i="0">
              <a:solidFill>
                <a:srgbClr val="374151"/>
              </a:solidFill>
              <a:effectLst/>
              <a:latin typeface="Calibri Light"/>
              <a:ea typeface="Calibri Light"/>
              <a:cs typeface="Calibri Light"/>
            </a:endParaRPr>
          </a:p>
          <a:p>
            <a:pPr marL="742950" lvl="1" indent="-285750" algn="l">
              <a:buFont typeface="+mj-lt"/>
              <a:buAutoNum type="arabicPeriod"/>
            </a:pPr>
            <a:r>
              <a:rPr lang="en-GB" b="0" i="0" dirty="0">
                <a:solidFill>
                  <a:srgbClr val="374151"/>
                </a:solidFill>
                <a:effectLst/>
                <a:latin typeface="Calibri Light"/>
                <a:ea typeface="Calibri Light"/>
                <a:cs typeface="Calibri Light"/>
              </a:rPr>
              <a:t>Your questions can be submitted anonymously.</a:t>
            </a:r>
          </a:p>
          <a:p>
            <a:pPr marL="742950" lvl="1" indent="-285750" algn="l">
              <a:buFont typeface="+mj-lt"/>
              <a:buAutoNum type="arabicPeriod"/>
            </a:pPr>
            <a:r>
              <a:rPr lang="en-GB" b="0" i="0" dirty="0">
                <a:solidFill>
                  <a:srgbClr val="374151"/>
                </a:solidFill>
                <a:effectLst/>
                <a:latin typeface="Calibri Light"/>
                <a:ea typeface="Calibri Light"/>
                <a:cs typeface="Calibri Light"/>
              </a:rPr>
              <a:t>We encourage open and honest questions to enrich our discussion</a:t>
            </a:r>
            <a:r>
              <a:rPr lang="en-GB" dirty="0">
                <a:solidFill>
                  <a:srgbClr val="374151"/>
                </a:solidFill>
                <a:latin typeface="Calibri Light"/>
                <a:ea typeface="Calibri Light"/>
                <a:cs typeface="Calibri Light"/>
              </a:rPr>
              <a:t> and workshops.</a:t>
            </a:r>
            <a:endParaRPr lang="en-GB" b="0" i="0" dirty="0">
              <a:solidFill>
                <a:srgbClr val="374151"/>
              </a:solidFill>
              <a:effectLst/>
              <a:latin typeface="Calibri Light"/>
              <a:ea typeface="Calibri Light"/>
              <a:cs typeface="Calibri Light"/>
            </a:endParaRPr>
          </a:p>
        </p:txBody>
      </p:sp>
      <p:pic>
        <p:nvPicPr>
          <p:cNvPr id="6" name="Picture 4" descr="image">
            <a:extLst>
              <a:ext uri="{FF2B5EF4-FFF2-40B4-BE49-F238E27FC236}">
                <a16:creationId xmlns:a16="http://schemas.microsoft.com/office/drawing/2014/main" id="{4D4B24DE-6845-B32C-F136-F28D365CB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6415" y="2665376"/>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9C1749E-6C0F-6DCE-4A87-CF606CB3FE29}"/>
              </a:ext>
            </a:extLst>
          </p:cNvPr>
          <p:cNvSpPr>
            <a:spLocks noGrp="1"/>
          </p:cNvSpPr>
          <p:nvPr>
            <p:ph type="ctrTitle"/>
          </p:nvPr>
        </p:nvSpPr>
        <p:spPr>
          <a:xfrm>
            <a:off x="1524000" y="298405"/>
            <a:ext cx="9144000" cy="1215484"/>
          </a:xfrm>
        </p:spPr>
        <p:txBody>
          <a:bodyPr>
            <a:normAutofit/>
          </a:bodyPr>
          <a:lstStyle/>
          <a:p>
            <a:r>
              <a:rPr lang="en-GB" sz="5400" dirty="0"/>
              <a:t>Interactive Session</a:t>
            </a:r>
          </a:p>
        </p:txBody>
      </p:sp>
    </p:spTree>
    <p:extLst>
      <p:ext uri="{BB962C8B-B14F-4D97-AF65-F5344CB8AC3E}">
        <p14:creationId xmlns:p14="http://schemas.microsoft.com/office/powerpoint/2010/main" val="71136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67FF5252-062C-C654-7F26-6896E1640CCD}"/>
              </a:ext>
            </a:extLst>
          </p:cNvPr>
          <p:cNvGraphicFramePr/>
          <p:nvPr/>
        </p:nvGraphicFramePr>
        <p:xfrm>
          <a:off x="1338344" y="45772"/>
          <a:ext cx="9515311" cy="6429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E5D21BC-9C17-4A32-BC91-BB39DEF921FF}"/>
              </a:ext>
            </a:extLst>
          </p:cNvPr>
          <p:cNvSpPr txBox="1"/>
          <p:nvPr/>
        </p:nvSpPr>
        <p:spPr>
          <a:xfrm>
            <a:off x="2847443" y="501134"/>
            <a:ext cx="6097554" cy="95410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dirty="0">
                <a:ln>
                  <a:noFill/>
                </a:ln>
                <a:effectLst/>
                <a:uLnTx/>
                <a:uFillTx/>
                <a:latin typeface="Calibri Light"/>
                <a:ea typeface="Calibri Light"/>
                <a:cs typeface="Calibri"/>
              </a:rPr>
              <a:t>Place Shaping and Town Planning Structure (J</a:t>
            </a:r>
            <a:r>
              <a:rPr lang="en-GB" altLang="en-US" sz="2800" b="1" dirty="0">
                <a:latin typeface="Calibri Light"/>
                <a:ea typeface="Calibri Light"/>
                <a:cs typeface="Calibri"/>
              </a:rPr>
              <a:t>anuary</a:t>
            </a:r>
            <a:r>
              <a:rPr kumimoji="0" lang="en-GB" altLang="en-US" sz="2800" b="1" i="0" u="none" strike="noStrike" kern="1200" cap="none" spc="0" normalizeH="0" baseline="0" noProof="0" dirty="0">
                <a:ln>
                  <a:noFill/>
                </a:ln>
                <a:effectLst/>
                <a:uLnTx/>
                <a:uFillTx/>
                <a:latin typeface="Calibri Light"/>
                <a:ea typeface="Calibri Light"/>
                <a:cs typeface="Calibri"/>
              </a:rPr>
              <a:t> 2024)</a:t>
            </a:r>
            <a:endParaRPr lang="en-GB" altLang="en-US" sz="2800" b="1" i="0" u="none" strike="noStrike" kern="1200" cap="none" spc="0" normalizeH="0" baseline="0" noProof="0" dirty="0">
              <a:ln>
                <a:noFill/>
              </a:ln>
              <a:effectLst/>
              <a:uLnTx/>
              <a:uFillTx/>
              <a:latin typeface="Calibri Light"/>
              <a:ea typeface="Calibri Light"/>
              <a:cs typeface="Calibri"/>
            </a:endParaRPr>
          </a:p>
        </p:txBody>
      </p:sp>
      <p:pic>
        <p:nvPicPr>
          <p:cNvPr id="4" name="Picture 4" descr="image">
            <a:extLst>
              <a:ext uri="{FF2B5EF4-FFF2-40B4-BE49-F238E27FC236}">
                <a16:creationId xmlns:a16="http://schemas.microsoft.com/office/drawing/2014/main" id="{8CEB75DE-6910-1C12-CE48-AAA879777F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B7F5FE-1541-3F14-5649-47260460621E}"/>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hlinkClick r:id="rId8">
                  <a:extLst>
                    <a:ext uri="{A12FA001-AC4F-418D-AE19-62706E023703}">
                      <ahyp:hlinkClr xmlns:ahyp="http://schemas.microsoft.com/office/drawing/2018/hyperlinkcolor" val="tx"/>
                    </a:ext>
                  </a:extLst>
                </a:hlinkClick>
              </a:rPr>
              <a:t>www.sli.do</a:t>
            </a:r>
            <a:r>
              <a:rPr lang="en-GB" b="0" i="0" dirty="0">
                <a:effectLst/>
              </a:rPr>
              <a:t> 3865521 </a:t>
            </a:r>
            <a:endParaRPr lang="en-GB" dirty="0"/>
          </a:p>
        </p:txBody>
      </p:sp>
      <p:sp>
        <p:nvSpPr>
          <p:cNvPr id="36" name="TextBox 35">
            <a:extLst>
              <a:ext uri="{FF2B5EF4-FFF2-40B4-BE49-F238E27FC236}">
                <a16:creationId xmlns:a16="http://schemas.microsoft.com/office/drawing/2014/main" id="{C7735FA1-0259-824B-0E4D-7C1F3F2E6B30}"/>
              </a:ext>
            </a:extLst>
          </p:cNvPr>
          <p:cNvSpPr txBox="1"/>
          <p:nvPr/>
        </p:nvSpPr>
        <p:spPr>
          <a:xfrm>
            <a:off x="1799288" y="4890638"/>
            <a:ext cx="873492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Light"/>
                <a:cs typeface="Calibri Light"/>
              </a:rPr>
              <a:t>The UK planning system regulates the development and use of land to balance economic growth with environmental and social welfare.</a:t>
            </a:r>
            <a:endParaRPr lang="en-US">
              <a:cs typeface="Calibri" panose="020F0502020204030204"/>
            </a:endParaRPr>
          </a:p>
          <a:p>
            <a:pPr marL="285750" indent="-285750">
              <a:buFont typeface="Arial"/>
              <a:buChar char="•"/>
            </a:pPr>
            <a:r>
              <a:rPr lang="en-US" dirty="0">
                <a:latin typeface="Calibri Light"/>
                <a:cs typeface="Calibri Light"/>
              </a:rPr>
              <a:t>It operates through a plan-led approach, where local plans set out policies and guidelines for development in each area.</a:t>
            </a:r>
          </a:p>
          <a:p>
            <a:pPr marL="285750" indent="-285750">
              <a:buFont typeface="Arial"/>
              <a:buChar char="•"/>
            </a:pPr>
            <a:r>
              <a:rPr lang="en-US" dirty="0">
                <a:latin typeface="Calibri Light"/>
                <a:cs typeface="Calibri Light"/>
              </a:rPr>
              <a:t>Planning permission is required for most new developments, changes to existing buildings, or changes in land use.</a:t>
            </a:r>
          </a:p>
        </p:txBody>
      </p:sp>
    </p:spTree>
    <p:extLst>
      <p:ext uri="{BB962C8B-B14F-4D97-AF65-F5344CB8AC3E}">
        <p14:creationId xmlns:p14="http://schemas.microsoft.com/office/powerpoint/2010/main" val="3208770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67FF5252-062C-C654-7F26-6896E1640CCD}"/>
              </a:ext>
            </a:extLst>
          </p:cNvPr>
          <p:cNvGraphicFramePr/>
          <p:nvPr/>
        </p:nvGraphicFramePr>
        <p:xfrm>
          <a:off x="1338344" y="-762"/>
          <a:ext cx="9515311" cy="6429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E5D21BC-9C17-4A32-BC91-BB39DEF921FF}"/>
              </a:ext>
            </a:extLst>
          </p:cNvPr>
          <p:cNvSpPr txBox="1"/>
          <p:nvPr/>
        </p:nvSpPr>
        <p:spPr>
          <a:xfrm>
            <a:off x="2847443" y="501134"/>
            <a:ext cx="7092164" cy="954107"/>
          </a:xfrm>
          <a:prstGeom prst="rect">
            <a:avLst/>
          </a:prstGeom>
          <a:noFill/>
        </p:spPr>
        <p:txBody>
          <a:bodyPr wrap="square" lIns="91440" tIns="45720" rIns="91440" bIns="45720" anchor="t">
            <a:spAutoFit/>
          </a:bodyPr>
          <a:lstStyle/>
          <a:p>
            <a:pPr algn="ctr">
              <a:spcBef>
                <a:spcPct val="0"/>
              </a:spcBef>
              <a:defRPr/>
            </a:pPr>
            <a:r>
              <a:rPr kumimoji="0" lang="en-GB" altLang="en-US" sz="2800" b="1" i="0" u="none" strike="noStrike" kern="1200" cap="none" spc="0" normalizeH="0" baseline="0" noProof="0" dirty="0">
                <a:ln>
                  <a:noFill/>
                </a:ln>
                <a:effectLst/>
                <a:uLnTx/>
                <a:uFillTx/>
                <a:latin typeface="Calibri Light"/>
                <a:ea typeface="Calibri Light"/>
                <a:cs typeface="Calibri"/>
              </a:rPr>
              <a:t>Design /Conservation and Sustainability Team </a:t>
            </a:r>
            <a:r>
              <a:rPr kumimoji="0" lang="en-GB" altLang="en-US" sz="2800" b="1" i="0" u="sng" strike="noStrike" kern="1200" cap="none" spc="0" normalizeH="0" baseline="0" noProof="0" dirty="0">
                <a:ln>
                  <a:noFill/>
                </a:ln>
                <a:effectLst/>
                <a:uLnTx/>
                <a:uFillTx/>
                <a:latin typeface="Calibri Light"/>
                <a:ea typeface="Calibri Light"/>
                <a:cs typeface="Calibri"/>
              </a:rPr>
              <a:t>Sustainability Focus </a:t>
            </a:r>
            <a:r>
              <a:rPr kumimoji="0" lang="en-GB" altLang="en-US" sz="2800" b="1" i="0" u="none" strike="noStrike" kern="1200" cap="none" spc="0" normalizeH="0" baseline="0" noProof="0" dirty="0">
                <a:ln>
                  <a:noFill/>
                </a:ln>
                <a:effectLst/>
                <a:uLnTx/>
                <a:uFillTx/>
                <a:latin typeface="Calibri Light"/>
                <a:ea typeface="Calibri Light"/>
                <a:cs typeface="Calibri"/>
              </a:rPr>
              <a:t>(J</a:t>
            </a:r>
            <a:r>
              <a:rPr lang="en-GB" altLang="en-US" sz="2800" b="1" dirty="0">
                <a:latin typeface="Calibri Light"/>
                <a:ea typeface="Calibri Light"/>
                <a:cs typeface="Calibri"/>
              </a:rPr>
              <a:t>anuary</a:t>
            </a:r>
            <a:r>
              <a:rPr kumimoji="0" lang="en-GB" altLang="en-US" sz="2800" b="1" i="0" u="none" strike="noStrike" kern="1200" cap="none" spc="0" normalizeH="0" baseline="0" noProof="0" dirty="0">
                <a:ln>
                  <a:noFill/>
                </a:ln>
                <a:effectLst/>
                <a:uLnTx/>
                <a:uFillTx/>
                <a:latin typeface="Calibri Light"/>
                <a:ea typeface="Calibri Light"/>
                <a:cs typeface="Calibri"/>
              </a:rPr>
              <a:t> 2024)</a:t>
            </a:r>
            <a:endParaRPr lang="en-GB" altLang="en-US" sz="2800" b="1" i="0" u="none" strike="noStrike" kern="1200" cap="none" spc="0" normalizeH="0" baseline="0" noProof="0">
              <a:ln>
                <a:noFill/>
              </a:ln>
              <a:effectLst/>
              <a:uLnTx/>
              <a:uFillTx/>
              <a:latin typeface="Calibri Light"/>
              <a:ea typeface="Calibri Light"/>
              <a:cs typeface="Calibri"/>
            </a:endParaRPr>
          </a:p>
        </p:txBody>
      </p:sp>
      <p:pic>
        <p:nvPicPr>
          <p:cNvPr id="2" name="Picture 4" descr="image">
            <a:extLst>
              <a:ext uri="{FF2B5EF4-FFF2-40B4-BE49-F238E27FC236}">
                <a16:creationId xmlns:a16="http://schemas.microsoft.com/office/drawing/2014/main" id="{0ABF7B12-EC6E-87A1-157C-E2EE02F565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2ADC7D-AC37-E555-AD06-5C8804520324}"/>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hlinkClick r:id="rId8">
                  <a:extLst>
                    <a:ext uri="{A12FA001-AC4F-418D-AE19-62706E023703}">
                      <ahyp:hlinkClr xmlns:ahyp="http://schemas.microsoft.com/office/drawing/2018/hyperlinkcolor" val="tx"/>
                    </a:ext>
                  </a:extLst>
                </a:hlinkClick>
              </a:rPr>
              <a:t>www.sli.do</a:t>
            </a:r>
            <a:r>
              <a:rPr lang="en-GB" b="0" i="0" dirty="0">
                <a:effectLst/>
              </a:rPr>
              <a:t> 3865521 </a:t>
            </a:r>
            <a:endParaRPr lang="en-GB" dirty="0"/>
          </a:p>
        </p:txBody>
      </p:sp>
      <p:sp>
        <p:nvSpPr>
          <p:cNvPr id="15" name="TextBox 14">
            <a:extLst>
              <a:ext uri="{FF2B5EF4-FFF2-40B4-BE49-F238E27FC236}">
                <a16:creationId xmlns:a16="http://schemas.microsoft.com/office/drawing/2014/main" id="{D1DC5769-8E31-96EE-8077-5D7C109FFCD7}"/>
              </a:ext>
            </a:extLst>
          </p:cNvPr>
          <p:cNvSpPr txBox="1"/>
          <p:nvPr/>
        </p:nvSpPr>
        <p:spPr>
          <a:xfrm>
            <a:off x="629377" y="4741851"/>
            <a:ext cx="1099141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Light"/>
                <a:cs typeface="Calibri Light"/>
              </a:rPr>
              <a:t>A listed building is one that has been placed on the Statutory List of Buildings of Special Architectural or Historic Interest.</a:t>
            </a:r>
            <a:endParaRPr lang="en-US"/>
          </a:p>
          <a:p>
            <a:pPr marL="285750" indent="-285750">
              <a:buFont typeface="Arial"/>
              <a:buChar char="•"/>
            </a:pPr>
            <a:r>
              <a:rPr lang="en-US" dirty="0">
                <a:latin typeface="Calibri Light"/>
                <a:cs typeface="Calibri Light"/>
              </a:rPr>
              <a:t>The purpose of listing is to protect the building's architectural and historical significance, ensuring it is preserved for future generations.</a:t>
            </a:r>
          </a:p>
          <a:p>
            <a:pPr marL="285750" indent="-285750">
              <a:buFont typeface="Arial"/>
              <a:buChar char="•"/>
            </a:pPr>
            <a:r>
              <a:rPr lang="en-US" dirty="0">
                <a:latin typeface="Calibri Light"/>
                <a:cs typeface="Calibri Light"/>
              </a:rPr>
              <a:t>Listed building consent is required for any works to a listed building that might affect its character as a building of special architectural or historic interest. This includes alterations, extensions, and demolitions, whether these affect the interior or exterior of the building.</a:t>
            </a:r>
          </a:p>
        </p:txBody>
      </p:sp>
    </p:spTree>
    <p:extLst>
      <p:ext uri="{BB962C8B-B14F-4D97-AF65-F5344CB8AC3E}">
        <p14:creationId xmlns:p14="http://schemas.microsoft.com/office/powerpoint/2010/main" val="1747051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8C903-E5C4-49BB-A7B9-4AC3673A5BBA}"/>
              </a:ext>
            </a:extLst>
          </p:cNvPr>
          <p:cNvPicPr>
            <a:picLocks noChangeAspect="1"/>
          </p:cNvPicPr>
          <p:nvPr/>
        </p:nvPicPr>
        <p:blipFill>
          <a:blip r:embed="rId2"/>
          <a:stretch>
            <a:fillRect/>
          </a:stretch>
        </p:blipFill>
        <p:spPr>
          <a:xfrm>
            <a:off x="2116667" y="643467"/>
            <a:ext cx="7958666" cy="5571066"/>
          </a:xfrm>
          <a:prstGeom prst="rect">
            <a:avLst/>
          </a:prstGeom>
        </p:spPr>
      </p:pic>
      <p:pic>
        <p:nvPicPr>
          <p:cNvPr id="2" name="Picture 4" descr="image">
            <a:extLst>
              <a:ext uri="{FF2B5EF4-FFF2-40B4-BE49-F238E27FC236}">
                <a16:creationId xmlns:a16="http://schemas.microsoft.com/office/drawing/2014/main" id="{A0196770-6BAD-4A18-45D2-D76E83172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ADACA6-FC83-8EA1-70D7-10D1DEC0D72E}"/>
              </a:ext>
            </a:extLst>
          </p:cNvPr>
          <p:cNvSpPr txBox="1"/>
          <p:nvPr/>
        </p:nvSpPr>
        <p:spPr>
          <a:xfrm>
            <a:off x="9699152" y="1520136"/>
            <a:ext cx="2144683" cy="369332"/>
          </a:xfrm>
          <a:prstGeom prst="rect">
            <a:avLst/>
          </a:prstGeom>
          <a:noFill/>
        </p:spPr>
        <p:txBody>
          <a:bodyPr wrap="square">
            <a:spAutoFit/>
          </a:bodyPr>
          <a:lstStyle/>
          <a:p>
            <a:r>
              <a:rPr lang="en-GB" b="0" i="0" u="none" strike="noStrike" dirty="0">
                <a:effectLst/>
                <a:hlinkClick r:id="rId4">
                  <a:extLst>
                    <a:ext uri="{A12FA001-AC4F-418D-AE19-62706E023703}">
                      <ahyp:hlinkClr xmlns:ahyp="http://schemas.microsoft.com/office/drawing/2018/hyperlinkcolor" val="tx"/>
                    </a:ext>
                  </a:extLst>
                </a:hlinkClick>
              </a:rPr>
              <a:t>www.sli.do</a:t>
            </a:r>
            <a:r>
              <a:rPr lang="en-GB" b="0" i="0" dirty="0">
                <a:effectLst/>
              </a:rPr>
              <a:t> 3865521 </a:t>
            </a:r>
            <a:endParaRPr lang="en-GB" dirty="0"/>
          </a:p>
        </p:txBody>
      </p:sp>
    </p:spTree>
    <p:extLst>
      <p:ext uri="{BB962C8B-B14F-4D97-AF65-F5344CB8AC3E}">
        <p14:creationId xmlns:p14="http://schemas.microsoft.com/office/powerpoint/2010/main" val="90981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3" descr="Conservation areas map">
            <a:extLst>
              <a:ext uri="{FF2B5EF4-FFF2-40B4-BE49-F238E27FC236}">
                <a16:creationId xmlns:a16="http://schemas.microsoft.com/office/drawing/2014/main" id="{0285F73B-F9A3-443C-978A-A23A50BC5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35" y="319197"/>
            <a:ext cx="772477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EB106D0-9E1F-4BFD-AAE4-E34EF669C64C}"/>
              </a:ext>
            </a:extLst>
          </p:cNvPr>
          <p:cNvSpPr txBox="1"/>
          <p:nvPr/>
        </p:nvSpPr>
        <p:spPr>
          <a:xfrm>
            <a:off x="8133816" y="2045620"/>
            <a:ext cx="3474456"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a:cs typeface="Calibri Light"/>
              </a:rPr>
              <a:t>Over 11,000 Listed Buildings</a:t>
            </a:r>
            <a:endParaRPr lang="en-GB" sz="1800" b="1" i="0" u="none" strike="noStrike" kern="1200" cap="none" spc="0" normalizeH="0" baseline="0" noProof="0" dirty="0">
              <a:ln>
                <a:noFill/>
              </a:ln>
              <a:solidFill>
                <a:prstClr val="black"/>
              </a:solidFill>
              <a:effectLst/>
              <a:uLnTx/>
              <a:uFillTx/>
              <a:latin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cs typeface="Calibri Light"/>
              </a:rPr>
              <a:t>55 Conservation Areas</a:t>
            </a:r>
            <a:endParaRPr lang="en-GB" sz="1800" b="0" i="0" u="none" strike="noStrike" kern="1200" cap="none" spc="0" normalizeH="0" baseline="0" noProof="0" dirty="0">
              <a:ln>
                <a:noFill/>
              </a:ln>
              <a:solidFill>
                <a:prstClr val="black"/>
              </a:solidFill>
              <a:effectLst/>
              <a:uLnTx/>
              <a:uFillTx/>
              <a:latin typeface="Calibri Light"/>
              <a:cs typeface="Calibri Light"/>
            </a:endParaRPr>
          </a:p>
          <a:p>
            <a:pPr>
              <a:defRPr/>
            </a:pPr>
            <a:endParaRPr lang="en-GB" dirty="0">
              <a:solidFill>
                <a:prstClr val="black"/>
              </a:solidFill>
              <a:latin typeface="Calibri Light"/>
              <a:cs typeface="Calibri"/>
            </a:endParaRPr>
          </a:p>
          <a:p>
            <a:pPr>
              <a:defRPr/>
            </a:pPr>
            <a:r>
              <a:rPr lang="en-GB" sz="1200" b="1" dirty="0">
                <a:solidFill>
                  <a:prstClr val="black"/>
                </a:solidFill>
                <a:latin typeface="Calibri Light"/>
                <a:ea typeface="+mn-lt"/>
                <a:cs typeface="+mn-lt"/>
              </a:rPr>
              <a:t>Listed Building:</a:t>
            </a:r>
            <a:endParaRPr lang="en-GB">
              <a:solidFill>
                <a:prstClr val="black"/>
              </a:solidFill>
              <a:latin typeface="Calibri Light"/>
              <a:cs typeface="Calibri Light"/>
            </a:endParaRPr>
          </a:p>
          <a:p>
            <a:pPr marL="285750" indent="-285750">
              <a:buFont typeface="Arial"/>
              <a:buChar char="•"/>
              <a:defRPr/>
            </a:pPr>
            <a:r>
              <a:rPr lang="en-GB" sz="1200" dirty="0">
                <a:solidFill>
                  <a:srgbClr val="374151"/>
                </a:solidFill>
                <a:latin typeface="Calibri Light"/>
                <a:ea typeface="+mn-lt"/>
                <a:cs typeface="+mn-lt"/>
              </a:rPr>
              <a:t>A building officially recognised for its historic or</a:t>
            </a:r>
            <a:endParaRPr lang="en-GB" dirty="0">
              <a:solidFill>
                <a:srgbClr val="000000"/>
              </a:solidFill>
              <a:latin typeface="Calibri Light"/>
              <a:ea typeface="+mn-lt"/>
              <a:cs typeface="Calibri Light"/>
            </a:endParaRPr>
          </a:p>
          <a:p>
            <a:pPr>
              <a:defRPr/>
            </a:pPr>
            <a:r>
              <a:rPr lang="en-GB" sz="1200" dirty="0">
                <a:solidFill>
                  <a:srgbClr val="374151"/>
                </a:solidFill>
                <a:latin typeface="Calibri Light"/>
                <a:ea typeface="+mn-lt"/>
                <a:cs typeface="+mn-lt"/>
              </a:rPr>
              <a:t> architectural significance.</a:t>
            </a:r>
            <a:endParaRPr lang="en-GB">
              <a:latin typeface="Calibri Light"/>
              <a:cs typeface="Calibri Light"/>
            </a:endParaRPr>
          </a:p>
          <a:p>
            <a:pPr marL="285750" indent="-285750">
              <a:buFont typeface="Arial"/>
              <a:buChar char="•"/>
              <a:defRPr/>
            </a:pPr>
            <a:r>
              <a:rPr lang="en-GB" sz="1200" u="sng" dirty="0">
                <a:solidFill>
                  <a:srgbClr val="374151"/>
                </a:solidFill>
                <a:latin typeface="Calibri Light"/>
                <a:ea typeface="+mn-lt"/>
                <a:cs typeface="+mn-lt"/>
              </a:rPr>
              <a:t>Protected by law against unauthorised alterations</a:t>
            </a:r>
            <a:r>
              <a:rPr lang="en-GB" sz="1200" dirty="0">
                <a:solidFill>
                  <a:srgbClr val="374151"/>
                </a:solidFill>
                <a:latin typeface="Calibri Light"/>
                <a:ea typeface="+mn-lt"/>
                <a:cs typeface="+mn-lt"/>
              </a:rPr>
              <a:t>.</a:t>
            </a:r>
            <a:endParaRPr lang="en-GB">
              <a:latin typeface="Calibri Light"/>
              <a:cs typeface="Calibri Light"/>
            </a:endParaRPr>
          </a:p>
          <a:p>
            <a:pPr marL="285750" indent="-285750">
              <a:buFont typeface="Arial"/>
              <a:buChar char="•"/>
              <a:defRPr/>
            </a:pPr>
            <a:r>
              <a:rPr lang="en-GB" sz="1200" dirty="0">
                <a:solidFill>
                  <a:srgbClr val="374151"/>
                </a:solidFill>
                <a:latin typeface="Calibri Light"/>
                <a:ea typeface="+mn-lt"/>
                <a:cs typeface="+mn-lt"/>
              </a:rPr>
              <a:t>Classified into grades (I, II*, II) based on importance.</a:t>
            </a:r>
            <a:endParaRPr lang="en-GB">
              <a:latin typeface="Calibri Light"/>
              <a:cs typeface="Calibri Light"/>
            </a:endParaRPr>
          </a:p>
          <a:p>
            <a:pPr marL="285750" indent="-285750">
              <a:buFont typeface="Arial"/>
              <a:buChar char="•"/>
              <a:defRPr/>
            </a:pPr>
            <a:endParaRPr lang="en-GB" sz="1200" dirty="0">
              <a:solidFill>
                <a:srgbClr val="374151"/>
              </a:solidFill>
              <a:latin typeface="Calibri Light"/>
              <a:ea typeface="+mn-lt"/>
              <a:cs typeface="+mn-lt"/>
            </a:endParaRPr>
          </a:p>
          <a:p>
            <a:pPr>
              <a:defRPr/>
            </a:pPr>
            <a:r>
              <a:rPr lang="en-GB" sz="1200" b="1" dirty="0">
                <a:solidFill>
                  <a:prstClr val="black"/>
                </a:solidFill>
                <a:latin typeface="Calibri Light"/>
                <a:ea typeface="+mn-lt"/>
                <a:cs typeface="+mn-lt"/>
              </a:rPr>
              <a:t>Conservation Area:</a:t>
            </a:r>
            <a:endParaRPr lang="en-GB">
              <a:solidFill>
                <a:prstClr val="black"/>
              </a:solidFill>
              <a:latin typeface="Calibri Light"/>
              <a:cs typeface="Calibri Light"/>
            </a:endParaRPr>
          </a:p>
          <a:p>
            <a:pPr marL="285750" indent="-285750">
              <a:buFont typeface="Arial"/>
              <a:buChar char="•"/>
              <a:defRPr/>
            </a:pPr>
            <a:r>
              <a:rPr lang="en-GB" sz="1200" dirty="0">
                <a:solidFill>
                  <a:srgbClr val="374151"/>
                </a:solidFill>
                <a:latin typeface="Calibri Light"/>
                <a:ea typeface="+mn-lt"/>
                <a:cs typeface="+mn-lt"/>
              </a:rPr>
              <a:t>A zone noted for its special architectural or historic interest.</a:t>
            </a:r>
            <a:endParaRPr lang="en-GB">
              <a:latin typeface="Calibri Light"/>
              <a:cs typeface="Calibri Light"/>
            </a:endParaRPr>
          </a:p>
          <a:p>
            <a:pPr marL="285750" indent="-285750">
              <a:buFont typeface="Arial"/>
              <a:buChar char="•"/>
              <a:defRPr/>
            </a:pPr>
            <a:r>
              <a:rPr lang="en-GB" sz="1200" dirty="0">
                <a:solidFill>
                  <a:srgbClr val="374151"/>
                </a:solidFill>
                <a:latin typeface="Calibri Light"/>
                <a:ea typeface="+mn-lt"/>
                <a:cs typeface="+mn-lt"/>
              </a:rPr>
              <a:t>Aimed at preserving or enhancing the area's </a:t>
            </a:r>
            <a:endParaRPr lang="en-GB">
              <a:solidFill>
                <a:srgbClr val="000000"/>
              </a:solidFill>
              <a:latin typeface="Calibri Light"/>
              <a:ea typeface="+mn-lt"/>
              <a:cs typeface="Calibri Light"/>
            </a:endParaRPr>
          </a:p>
          <a:p>
            <a:pPr>
              <a:defRPr/>
            </a:pPr>
            <a:r>
              <a:rPr lang="en-GB" sz="1200" dirty="0">
                <a:solidFill>
                  <a:srgbClr val="374151"/>
                </a:solidFill>
                <a:latin typeface="Calibri Light"/>
                <a:ea typeface="+mn-lt"/>
                <a:cs typeface="+mn-lt"/>
              </a:rPr>
              <a:t>character or appearance.</a:t>
            </a:r>
            <a:endParaRPr lang="en-GB" dirty="0">
              <a:latin typeface="Calibri Light"/>
              <a:cs typeface="Calibri Light"/>
            </a:endParaRPr>
          </a:p>
          <a:p>
            <a:pPr marL="285750" indent="-285750">
              <a:buFont typeface="Arial"/>
              <a:buChar char="•"/>
              <a:defRPr/>
            </a:pPr>
            <a:r>
              <a:rPr lang="en-GB" sz="1200" dirty="0">
                <a:solidFill>
                  <a:srgbClr val="374151"/>
                </a:solidFill>
                <a:latin typeface="Calibri Light"/>
                <a:ea typeface="+mn-lt"/>
                <a:cs typeface="+mn-lt"/>
              </a:rPr>
              <a:t>Stricter planning rules to manage changes in the area.</a:t>
            </a:r>
            <a:endParaRPr lang="en-GB">
              <a:latin typeface="Calibri Light"/>
              <a:cs typeface="Calibri Light"/>
            </a:endParaRPr>
          </a:p>
          <a:p>
            <a:pPr>
              <a:defRPr/>
            </a:pPr>
            <a:endParaRPr lang="en-GB" dirty="0">
              <a:solidFill>
                <a:prstClr val="black"/>
              </a:solidFill>
              <a:latin typeface="Calibri Light"/>
              <a:cs typeface="Calibri"/>
            </a:endParaRPr>
          </a:p>
        </p:txBody>
      </p:sp>
      <p:pic>
        <p:nvPicPr>
          <p:cNvPr id="4" name="Picture 4" descr="image">
            <a:extLst>
              <a:ext uri="{FF2B5EF4-FFF2-40B4-BE49-F238E27FC236}">
                <a16:creationId xmlns:a16="http://schemas.microsoft.com/office/drawing/2014/main" id="{1B70B7C1-4FDC-560A-0666-44BF0972E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1D3335-7673-253F-704E-D625022E0EE2}"/>
              </a:ext>
            </a:extLst>
          </p:cNvPr>
          <p:cNvSpPr txBox="1"/>
          <p:nvPr/>
        </p:nvSpPr>
        <p:spPr>
          <a:xfrm>
            <a:off x="10014596" y="1541773"/>
            <a:ext cx="2260199" cy="369332"/>
          </a:xfrm>
          <a:prstGeom prst="rect">
            <a:avLst/>
          </a:prstGeom>
          <a:noFill/>
        </p:spPr>
        <p:txBody>
          <a:bodyPr wrap="square">
            <a:spAutoFit/>
          </a:bodyPr>
          <a:lstStyle/>
          <a:p>
            <a:r>
              <a:rPr lang="en-GB" b="0" i="0" u="none" strike="noStrike" dirty="0">
                <a:effectLst/>
                <a:hlinkClick r:id="rId4">
                  <a:extLst>
                    <a:ext uri="{A12FA001-AC4F-418D-AE19-62706E023703}">
                      <ahyp:hlinkClr xmlns:ahyp="http://schemas.microsoft.com/office/drawing/2018/hyperlinkcolor" val="tx"/>
                    </a:ext>
                  </a:extLst>
                </a:hlinkClick>
              </a:rPr>
              <a:t>www.sli.do</a:t>
            </a:r>
            <a:r>
              <a:rPr lang="en-GB" b="0" i="0" u="none" strike="noStrike" dirty="0">
                <a:effectLst/>
              </a:rPr>
              <a:t> </a:t>
            </a:r>
            <a:r>
              <a:rPr lang="en-GB" b="0" i="0" dirty="0">
                <a:effectLst/>
              </a:rPr>
              <a:t>3865521 </a:t>
            </a:r>
            <a:endParaRPr lang="en-GB" dirty="0"/>
          </a:p>
        </p:txBody>
      </p:sp>
    </p:spTree>
    <p:extLst>
      <p:ext uri="{BB962C8B-B14F-4D97-AF65-F5344CB8AC3E}">
        <p14:creationId xmlns:p14="http://schemas.microsoft.com/office/powerpoint/2010/main" val="351815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033A-E0EF-BA69-A952-C56FF550CA07}"/>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Policies and Plans</a:t>
            </a:r>
          </a:p>
        </p:txBody>
      </p:sp>
      <p:pic>
        <p:nvPicPr>
          <p:cNvPr id="3" name="Picture 4" descr="image">
            <a:extLst>
              <a:ext uri="{FF2B5EF4-FFF2-40B4-BE49-F238E27FC236}">
                <a16:creationId xmlns:a16="http://schemas.microsoft.com/office/drawing/2014/main" id="{C3B71471-D1DA-4553-13C6-07622EB53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D6FA3F-BC2D-8035-673D-44AC9D71D203}"/>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hlinkClick r:id="rId3">
                  <a:extLst>
                    <a:ext uri="{A12FA001-AC4F-418D-AE19-62706E023703}">
                      <ahyp:hlinkClr xmlns:ahyp="http://schemas.microsoft.com/office/drawing/2018/hyperlinkcolor" val="tx"/>
                    </a:ext>
                  </a:extLst>
                </a:hlinkClick>
              </a:rPr>
              <a:t>www.sli.do</a:t>
            </a:r>
            <a:r>
              <a:rPr lang="en-GB" b="0" i="0" dirty="0">
                <a:effectLst/>
              </a:rPr>
              <a:t> 3865521 </a:t>
            </a:r>
            <a:endParaRPr lang="en-GB" dirty="0"/>
          </a:p>
        </p:txBody>
      </p:sp>
    </p:spTree>
    <p:extLst>
      <p:ext uri="{BB962C8B-B14F-4D97-AF65-F5344CB8AC3E}">
        <p14:creationId xmlns:p14="http://schemas.microsoft.com/office/powerpoint/2010/main" val="6031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0645A-1007-F08C-3884-3D585BA8C484}"/>
              </a:ext>
            </a:extLst>
          </p:cNvPr>
          <p:cNvPicPr>
            <a:picLocks noChangeAspect="1"/>
          </p:cNvPicPr>
          <p:nvPr/>
        </p:nvPicPr>
        <p:blipFill>
          <a:blip r:embed="rId2"/>
          <a:stretch>
            <a:fillRect/>
          </a:stretch>
        </p:blipFill>
        <p:spPr>
          <a:xfrm>
            <a:off x="7318245" y="4019603"/>
            <a:ext cx="3182747" cy="2100281"/>
          </a:xfrm>
          <a:prstGeom prst="rect">
            <a:avLst/>
          </a:prstGeom>
          <a:solidFill>
            <a:schemeClr val="bg1"/>
          </a:solidFill>
          <a:ln>
            <a:solidFill>
              <a:schemeClr val="tx1"/>
            </a:solidFill>
          </a:ln>
        </p:spPr>
      </p:pic>
      <p:sp>
        <p:nvSpPr>
          <p:cNvPr id="3" name="TextBox 2">
            <a:extLst>
              <a:ext uri="{FF2B5EF4-FFF2-40B4-BE49-F238E27FC236}">
                <a16:creationId xmlns:a16="http://schemas.microsoft.com/office/drawing/2014/main" id="{4BE43EEE-6D33-D923-9B35-8123A6A1BB62}"/>
              </a:ext>
            </a:extLst>
          </p:cNvPr>
          <p:cNvSpPr txBox="1"/>
          <p:nvPr/>
        </p:nvSpPr>
        <p:spPr>
          <a:xfrm>
            <a:off x="919284" y="482334"/>
            <a:ext cx="16154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90C226">
                    <a:lumMod val="75000"/>
                  </a:srgbClr>
                </a:solidFill>
                <a:effectLst/>
                <a:uLnTx/>
                <a:uFillTx/>
                <a:latin typeface="Calibri" panose="020F0502020204030204" pitchFamily="34" charset="0"/>
                <a:cs typeface="Calibri" panose="020F0502020204030204" pitchFamily="34" charset="0"/>
              </a:rPr>
              <a:t>Local Policy</a:t>
            </a:r>
          </a:p>
        </p:txBody>
      </p:sp>
      <p:pic>
        <p:nvPicPr>
          <p:cNvPr id="4" name="Picture 3">
            <a:extLst>
              <a:ext uri="{FF2B5EF4-FFF2-40B4-BE49-F238E27FC236}">
                <a16:creationId xmlns:a16="http://schemas.microsoft.com/office/drawing/2014/main" id="{1B17AADA-85BC-4C68-31B6-3EC1C70B5F6D}"/>
              </a:ext>
            </a:extLst>
          </p:cNvPr>
          <p:cNvPicPr>
            <a:picLocks noChangeAspect="1"/>
          </p:cNvPicPr>
          <p:nvPr/>
        </p:nvPicPr>
        <p:blipFill>
          <a:blip r:embed="rId3"/>
          <a:stretch>
            <a:fillRect/>
          </a:stretch>
        </p:blipFill>
        <p:spPr>
          <a:xfrm>
            <a:off x="7315930" y="710026"/>
            <a:ext cx="2012383" cy="2831241"/>
          </a:xfrm>
          <a:prstGeom prst="rect">
            <a:avLst/>
          </a:prstGeom>
          <a:ln>
            <a:solidFill>
              <a:schemeClr val="tx1"/>
            </a:solidFill>
          </a:ln>
        </p:spPr>
      </p:pic>
      <p:sp>
        <p:nvSpPr>
          <p:cNvPr id="5" name="TextBox 4">
            <a:extLst>
              <a:ext uri="{FF2B5EF4-FFF2-40B4-BE49-F238E27FC236}">
                <a16:creationId xmlns:a16="http://schemas.microsoft.com/office/drawing/2014/main" id="{E39FB2FA-8E28-CCD4-EA99-E612210221C6}"/>
              </a:ext>
            </a:extLst>
          </p:cNvPr>
          <p:cNvSpPr txBox="1"/>
          <p:nvPr/>
        </p:nvSpPr>
        <p:spPr>
          <a:xfrm>
            <a:off x="992478" y="882304"/>
            <a:ext cx="589253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Trebuchet MS" panose="020B0603020202020204"/>
                <a:ea typeface="+mn-ea"/>
                <a:cs typeface="+mn-cs"/>
              </a:rPr>
              <a:t>“Climate change is changing the way we do things. Design will prioritise sustainable construction materials, with energy-efficiency on an equal footing as aesthetic appeal…. Specialist attention will be given to retrofitting our historic buildings, so they can take their place in the modern world.” </a:t>
            </a:r>
          </a:p>
        </p:txBody>
      </p:sp>
      <p:sp>
        <p:nvSpPr>
          <p:cNvPr id="7" name="TextBox 6">
            <a:extLst>
              <a:ext uri="{FF2B5EF4-FFF2-40B4-BE49-F238E27FC236}">
                <a16:creationId xmlns:a16="http://schemas.microsoft.com/office/drawing/2014/main" id="{F4F886D1-FD8B-0AD1-330C-3BC78E95745E}"/>
              </a:ext>
            </a:extLst>
          </p:cNvPr>
          <p:cNvSpPr txBox="1"/>
          <p:nvPr/>
        </p:nvSpPr>
        <p:spPr>
          <a:xfrm>
            <a:off x="887813" y="4639506"/>
            <a:ext cx="5997196" cy="1785104"/>
          </a:xfrm>
          <a:prstGeom prst="rect">
            <a:avLst/>
          </a:prstGeom>
          <a:noFill/>
        </p:spPr>
        <p:txBody>
          <a:bodyPr wrap="square" lIns="91440" tIns="45720" rIns="91440" bIns="45720" anchor="t">
            <a:spAutoFit/>
          </a:bodyPr>
          <a:lstStyle/>
          <a:p>
            <a:pPr>
              <a:defRPr/>
            </a:pPr>
            <a:r>
              <a:rPr kumimoji="0" lang="en-GB" sz="1100" b="1" i="1" u="none" strike="noStrike" kern="1200" cap="none" spc="0" normalizeH="0" baseline="0" noProof="0" dirty="0">
                <a:ln>
                  <a:noFill/>
                </a:ln>
                <a:solidFill>
                  <a:prstClr val="black"/>
                </a:solidFill>
                <a:effectLst/>
                <a:uLnTx/>
                <a:uFillTx/>
                <a:latin typeface="Calibri"/>
                <a:cs typeface="Calibri"/>
              </a:rPr>
              <a:t>Policy 39 B. </a:t>
            </a:r>
            <a:r>
              <a:rPr kumimoji="0" lang="en-GB" sz="1100" b="0" i="1" u="none" strike="noStrike" kern="1200" cap="none" spc="0" normalizeH="0" baseline="0" noProof="0" dirty="0">
                <a:ln>
                  <a:noFill/>
                </a:ln>
                <a:solidFill>
                  <a:prstClr val="black"/>
                </a:solidFill>
                <a:effectLst/>
                <a:uLnTx/>
                <a:uFillTx/>
                <a:latin typeface="Calibri"/>
                <a:cs typeface="Calibri"/>
              </a:rPr>
              <a:t>Development must optimise the positive role of the historic environment in Westminster’s townscape, economy and sustainability, and will: 1. ensure heritage assets and their settings are conserved and enhanced, in a manner appropriate to their significance; 2. </a:t>
            </a:r>
            <a:r>
              <a:rPr kumimoji="0" lang="en-GB" sz="1100" b="0" i="1" u="none" strike="noStrike" kern="1200" cap="none" spc="0" normalizeH="0" baseline="0" noProof="0" dirty="0">
                <a:ln>
                  <a:noFill/>
                </a:ln>
                <a:solidFill>
                  <a:prstClr val="black"/>
                </a:solidFill>
                <a:effectLst/>
                <a:highlight>
                  <a:srgbClr val="FFFF00"/>
                </a:highlight>
                <a:uLnTx/>
                <a:uFillTx/>
                <a:latin typeface="Calibri"/>
                <a:cs typeface="Calibri"/>
              </a:rPr>
              <a:t>secure the conservation and continued beneficial use of heritage assets through their retention and sensitive adaptation which will avoid harm to their significance, while allowing them to meet changing needs and mitigate and adapt to climate change…</a:t>
            </a:r>
          </a:p>
          <a:p>
            <a:pPr>
              <a:defRPr/>
            </a:pPr>
            <a:endParaRPr lang="en-GB" sz="1100" b="1" i="1" dirty="0">
              <a:solidFill>
                <a:prstClr val="black"/>
              </a:solidFill>
              <a:highlight>
                <a:srgbClr val="FFFF00"/>
              </a:highlight>
              <a:latin typeface="Calibri"/>
              <a:ea typeface="+mn-lt"/>
              <a:cs typeface="Calibri"/>
            </a:endParaRPr>
          </a:p>
          <a:p>
            <a:pPr>
              <a:defRPr/>
            </a:pPr>
            <a:r>
              <a:rPr lang="en-GB" sz="1100" b="1" dirty="0">
                <a:solidFill>
                  <a:prstClr val="black"/>
                </a:solidFill>
                <a:latin typeface="Calibri"/>
                <a:ea typeface="+mn-lt"/>
                <a:cs typeface="+mn-lt"/>
              </a:rPr>
              <a:t>Policy 40 - Townscape and architecture </a:t>
            </a:r>
            <a:endParaRPr lang="en-GB" b="1" dirty="0">
              <a:solidFill>
                <a:prstClr val="black"/>
              </a:solidFill>
              <a:latin typeface="Calibri"/>
              <a:ea typeface="+mn-lt"/>
              <a:cs typeface="+mn-lt"/>
            </a:endParaRPr>
          </a:p>
          <a:p>
            <a:pPr>
              <a:defRPr/>
            </a:pPr>
            <a:r>
              <a:rPr lang="en-GB" sz="1100" i="1" dirty="0">
                <a:solidFill>
                  <a:prstClr val="black"/>
                </a:solidFill>
                <a:highlight>
                  <a:srgbClr val="FFFF00"/>
                </a:highlight>
                <a:latin typeface="Calibri"/>
                <a:ea typeface="+mn-lt"/>
                <a:cs typeface="+mn-lt"/>
              </a:rPr>
              <a:t>Development will be sensitively designed, having regard to the prevailing scale, heights, character, building lines and plot widths, materials, architectural quality and degree of uniformity </a:t>
            </a:r>
            <a:endParaRPr lang="en-GB" i="1" dirty="0">
              <a:solidFill>
                <a:prstClr val="black"/>
              </a:solidFill>
              <a:latin typeface="Calibri"/>
            </a:endParaRPr>
          </a:p>
        </p:txBody>
      </p:sp>
      <p:sp>
        <p:nvSpPr>
          <p:cNvPr id="8" name="TextBox 7">
            <a:extLst>
              <a:ext uri="{FF2B5EF4-FFF2-40B4-BE49-F238E27FC236}">
                <a16:creationId xmlns:a16="http://schemas.microsoft.com/office/drawing/2014/main" id="{98F6156F-3C1C-B062-D29F-793859F1929E}"/>
              </a:ext>
            </a:extLst>
          </p:cNvPr>
          <p:cNvSpPr txBox="1"/>
          <p:nvPr/>
        </p:nvSpPr>
        <p:spPr>
          <a:xfrm>
            <a:off x="922534" y="3186428"/>
            <a:ext cx="5946339"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Policy 38 – Design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Development will enable the extended lifetime of buildings and spaces and respond to the likely risks and consequences of climate change by incorporating principles of sustainable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prstClr val="black"/>
                </a:solidFill>
                <a:effectLst/>
                <a:highlight>
                  <a:srgbClr val="FFFF00"/>
                </a:highlight>
                <a:uLnTx/>
                <a:uFillTx/>
                <a:latin typeface="Calibri" panose="020F0502020204030204" pitchFamily="34" charset="0"/>
                <a:cs typeface="Calibri" panose="020F0502020204030204" pitchFamily="34" charset="0"/>
              </a:rPr>
              <a:t>As new developments are large consumers of resources and materials, the possibility of sensitively refurbishing or retrofitting buildings should also be considered prior to demolition and proposals for substantial demolition and reconstruction should be fully justified on the basis of whole-life carbon impact</a:t>
            </a:r>
            <a:r>
              <a:rPr kumimoji="0" lang="en-GB" sz="1100" b="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F909E1D-0134-45CD-7DB2-71946794EACE}"/>
              </a:ext>
            </a:extLst>
          </p:cNvPr>
          <p:cNvSpPr txBox="1"/>
          <p:nvPr/>
        </p:nvSpPr>
        <p:spPr>
          <a:xfrm>
            <a:off x="938670" y="2254528"/>
            <a:ext cx="59463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alibri" panose="020F0502020204030204" pitchFamily="34" charset="0"/>
                <a:cs typeface="Calibri" panose="020F0502020204030204" pitchFamily="34" charset="0"/>
              </a:rPr>
              <a:t>Policy 36 -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Calibri" panose="020F0502020204030204" pitchFamily="34" charset="0"/>
                <a:cs typeface="Calibri" panose="020F0502020204030204" pitchFamily="34" charset="0"/>
              </a:rPr>
              <a:t> A. The council will promote zero carbon development and expects all development to reduce on-site energy demand and </a:t>
            </a:r>
            <a:r>
              <a:rPr lang="en-GB" sz="1200" i="1">
                <a:highlight>
                  <a:srgbClr val="FFFF00"/>
                </a:highlight>
                <a:latin typeface="Calibri" panose="020F0502020204030204" pitchFamily="34" charset="0"/>
                <a:cs typeface="Calibri" panose="020F0502020204030204" pitchFamily="34" charset="0"/>
              </a:rPr>
              <a:t>maximise the use of low carbon energy sources to minimise the effects of climate change. </a:t>
            </a:r>
            <a:endParaRPr kumimoji="0" lang="en-GB" sz="1200" b="1" i="1" u="none" strike="noStrike" kern="1200" cap="none" spc="0" normalizeH="0" baseline="0" noProof="0">
              <a:ln>
                <a:noFill/>
              </a:ln>
              <a:solidFill>
                <a:prstClr val="black"/>
              </a:solidFill>
              <a:effectLst/>
              <a:highlight>
                <a:srgbClr val="FFFF00"/>
              </a:highlight>
              <a:uLnTx/>
              <a:uFillTx/>
              <a:latin typeface="Calibri" panose="020F0502020204030204" pitchFamily="34" charset="0"/>
              <a:cs typeface="Calibri" panose="020F0502020204030204" pitchFamily="34" charset="0"/>
            </a:endParaRPr>
          </a:p>
        </p:txBody>
      </p:sp>
      <p:pic>
        <p:nvPicPr>
          <p:cNvPr id="9" name="Picture 4" descr="image">
            <a:extLst>
              <a:ext uri="{FF2B5EF4-FFF2-40B4-BE49-F238E27FC236}">
                <a16:creationId xmlns:a16="http://schemas.microsoft.com/office/drawing/2014/main" id="{CFD2A551-809B-71BC-3C5D-088470D3B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BFFD38-5384-5825-B2CD-34A28B58F62C}"/>
              </a:ext>
            </a:extLst>
          </p:cNvPr>
          <p:cNvSpPr txBox="1"/>
          <p:nvPr/>
        </p:nvSpPr>
        <p:spPr>
          <a:xfrm>
            <a:off x="10014596" y="1541773"/>
            <a:ext cx="2260199"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www.sli.do</a:t>
            </a:r>
            <a:r>
              <a:rPr lang="en-GB" b="0" i="0" u="none" strike="noStrike" dirty="0">
                <a:effectLst/>
                <a:latin typeface="Calibri" panose="020F0502020204030204" pitchFamily="34" charset="0"/>
                <a:cs typeface="Calibri" panose="020F0502020204030204" pitchFamily="34" charset="0"/>
              </a:rPr>
              <a:t> </a:t>
            </a:r>
            <a:r>
              <a:rPr lang="en-GB" b="0" i="0" dirty="0">
                <a:effectLst/>
                <a:latin typeface="Calibri" panose="020F0502020204030204" pitchFamily="34" charset="0"/>
                <a:cs typeface="Calibri" panose="020F0502020204030204" pitchFamily="34" charset="0"/>
              </a:rPr>
              <a:t>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982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7B55C-2F17-4FAB-AF1F-ED4DB52086E1}"/>
              </a:ext>
            </a:extLst>
          </p:cNvPr>
          <p:cNvPicPr>
            <a:picLocks noChangeAspect="1"/>
          </p:cNvPicPr>
          <p:nvPr/>
        </p:nvPicPr>
        <p:blipFill>
          <a:blip r:embed="rId3"/>
          <a:stretch>
            <a:fillRect/>
          </a:stretch>
        </p:blipFill>
        <p:spPr>
          <a:xfrm>
            <a:off x="6024015" y="1196752"/>
            <a:ext cx="5651633" cy="4248472"/>
          </a:xfrm>
          <a:prstGeom prst="rect">
            <a:avLst/>
          </a:prstGeom>
          <a:ln>
            <a:solidFill>
              <a:srgbClr val="49BF64"/>
            </a:solidFill>
          </a:ln>
        </p:spPr>
      </p:pic>
      <p:sp>
        <p:nvSpPr>
          <p:cNvPr id="3" name="Content Placeholder 2">
            <a:extLst>
              <a:ext uri="{FF2B5EF4-FFF2-40B4-BE49-F238E27FC236}">
                <a16:creationId xmlns:a16="http://schemas.microsoft.com/office/drawing/2014/main" id="{E27BAC5D-17D2-40F2-B3A4-2163FC41B455}"/>
              </a:ext>
            </a:extLst>
          </p:cNvPr>
          <p:cNvSpPr txBox="1">
            <a:spLocks/>
          </p:cNvSpPr>
          <p:nvPr/>
        </p:nvSpPr>
        <p:spPr>
          <a:xfrm>
            <a:off x="304454" y="1097721"/>
            <a:ext cx="5577361" cy="46625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34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Sets out sense of urgency and commitment in response to 2019 Declaration</a:t>
            </a:r>
          </a:p>
          <a:p>
            <a:pPr marL="228600" marR="0" lvl="0" indent="-228600" algn="l" defTabSz="914400" rtl="0" eaLnBrk="1" fontAlgn="auto" latinLnBrk="0" hangingPunct="1">
              <a:lnSpc>
                <a:spcPct val="134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A living document that will need to evolve </a:t>
            </a:r>
          </a:p>
          <a:p>
            <a:pPr marL="228600" marR="0" lvl="0" indent="-228600" algn="l" defTabSz="914400" rtl="0" eaLnBrk="1" fontAlgn="auto" latinLnBrk="0" hangingPunct="1">
              <a:lnSpc>
                <a:spcPct val="134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Consistent with C40 Cities’ approach to action planning</a:t>
            </a:r>
          </a:p>
          <a:p>
            <a:pPr marL="228600" marR="0" lvl="0" indent="-228600" algn="l" defTabSz="914400" rtl="0" eaLnBrk="1" fontAlgn="auto" latinLnBrk="0" hangingPunct="1">
              <a:lnSpc>
                <a:spcPct val="134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Benchmarked against other London CAPs</a:t>
            </a:r>
          </a:p>
          <a:p>
            <a:pPr marL="228600" marR="0" lvl="0" indent="-228600" algn="l" defTabSz="914400" rtl="0" eaLnBrk="1" fontAlgn="auto" latinLnBrk="0" hangingPunct="1">
              <a:lnSpc>
                <a:spcPct val="134000"/>
              </a:lnSpc>
              <a:spcBef>
                <a:spcPts val="0"/>
              </a:spcBef>
              <a:spcAft>
                <a:spcPts val="800"/>
              </a:spcAft>
              <a:buClr>
                <a:srgbClr val="70AD47">
                  <a:lumMod val="50000"/>
                </a:srgbClr>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Key principles:</a:t>
            </a:r>
          </a:p>
          <a:p>
            <a:pPr marL="914400" marR="0" lvl="1" indent="-457200" algn="l" defTabSz="914400" rtl="0" eaLnBrk="1" fontAlgn="auto" latinLnBrk="0" hangingPunct="1">
              <a:lnSpc>
                <a:spcPct val="134000"/>
              </a:lnSpc>
              <a:spcBef>
                <a:spcPts val="0"/>
              </a:spcBef>
              <a:spcAft>
                <a:spcPts val="800"/>
              </a:spcAft>
              <a:buClr>
                <a:srgbClr val="70AD47">
                  <a:lumMod val="50000"/>
                </a:srgbClr>
              </a:buClr>
              <a:buSzTx/>
              <a:buFont typeface="+mj-lt"/>
              <a:buAutoNum type="arabicPeriod"/>
              <a:tabLst/>
              <a:defRPr/>
            </a:pPr>
            <a:r>
              <a:rPr kumimoji="0" lang="en-GB" sz="1900" b="1" i="0" u="none" strike="noStrike" kern="1200" cap="none" spc="0" normalizeH="0" baseline="0" noProof="0">
                <a:ln>
                  <a:noFill/>
                </a:ln>
                <a:solidFill>
                  <a:srgbClr val="549E39"/>
                </a:solidFill>
                <a:effectLst/>
                <a:uLnTx/>
                <a:uFillTx/>
                <a:latin typeface="Calibri" panose="020F0502020204030204"/>
                <a:ea typeface="+mn-ea"/>
                <a:cs typeface="+mn-cs"/>
              </a:rPr>
              <a:t>Credible: </a:t>
            </a:r>
            <a:r>
              <a:rPr kumimoji="0" lang="en-GB" sz="1900" b="0" i="0" u="none" strike="noStrike" kern="1200" cap="none" spc="0" normalizeH="0" baseline="0" noProof="0">
                <a:ln>
                  <a:noFill/>
                </a:ln>
                <a:solidFill>
                  <a:prstClr val="black"/>
                </a:solidFill>
                <a:effectLst/>
                <a:uLnTx/>
                <a:uFillTx/>
                <a:latin typeface="Calibri" panose="020F0502020204030204"/>
                <a:ea typeface="+mn-ea"/>
                <a:cs typeface="Calibri"/>
              </a:rPr>
              <a:t>evidence based and cost-effective</a:t>
            </a:r>
          </a:p>
          <a:p>
            <a:pPr marL="914400" marR="0" lvl="1" indent="-457200" algn="l" defTabSz="914400" rtl="0" eaLnBrk="1" fontAlgn="auto" latinLnBrk="0" hangingPunct="1">
              <a:lnSpc>
                <a:spcPct val="134000"/>
              </a:lnSpc>
              <a:spcBef>
                <a:spcPts val="0"/>
              </a:spcBef>
              <a:spcAft>
                <a:spcPts val="800"/>
              </a:spcAft>
              <a:buClr>
                <a:srgbClr val="70AD47">
                  <a:lumMod val="50000"/>
                </a:srgbClr>
              </a:buClr>
              <a:buSzTx/>
              <a:buFont typeface="+mj-lt"/>
              <a:buAutoNum type="arabicPeriod"/>
              <a:tabLst/>
              <a:defRPr/>
            </a:pPr>
            <a:r>
              <a:rPr kumimoji="0" lang="en-GB" sz="1900" b="1" i="0" u="none" strike="noStrike" kern="1200" cap="none" spc="0" normalizeH="0" baseline="0" noProof="0">
                <a:ln>
                  <a:noFill/>
                </a:ln>
                <a:solidFill>
                  <a:srgbClr val="549E39"/>
                </a:solidFill>
                <a:effectLst/>
                <a:uLnTx/>
                <a:uFillTx/>
                <a:latin typeface="Calibri" panose="020F0502020204030204"/>
                <a:ea typeface="+mn-ea"/>
                <a:cs typeface="+mn-cs"/>
              </a:rPr>
              <a:t>Innovative: </a:t>
            </a:r>
            <a:r>
              <a:rPr kumimoji="0" lang="en-GB" sz="1900" b="0" i="0" u="none" strike="noStrike" kern="1200" cap="none" spc="0" normalizeH="0" baseline="0" noProof="0">
                <a:ln>
                  <a:noFill/>
                </a:ln>
                <a:solidFill>
                  <a:prstClr val="black"/>
                </a:solidFill>
                <a:effectLst/>
                <a:uLnTx/>
                <a:uFillTx/>
                <a:latin typeface="Calibri" panose="020F0502020204030204"/>
                <a:ea typeface="+mn-ea"/>
                <a:cs typeface="Calibri"/>
              </a:rPr>
              <a:t>identifies and utilises new approaches</a:t>
            </a:r>
          </a:p>
          <a:p>
            <a:pPr marL="914400" marR="0" lvl="1" indent="-457200" algn="l" defTabSz="914400" rtl="0" eaLnBrk="1" fontAlgn="auto" latinLnBrk="0" hangingPunct="1">
              <a:lnSpc>
                <a:spcPct val="134000"/>
              </a:lnSpc>
              <a:spcBef>
                <a:spcPts val="0"/>
              </a:spcBef>
              <a:spcAft>
                <a:spcPts val="800"/>
              </a:spcAft>
              <a:buClr>
                <a:srgbClr val="70AD47">
                  <a:lumMod val="50000"/>
                </a:srgbClr>
              </a:buClr>
              <a:buSzTx/>
              <a:buFont typeface="+mj-lt"/>
              <a:buAutoNum type="arabicPeriod"/>
              <a:tabLst/>
              <a:defRPr/>
            </a:pPr>
            <a:r>
              <a:rPr kumimoji="0" lang="en-GB" sz="1900" b="1" i="0" u="none" strike="noStrike" kern="1200" cap="none" spc="0" normalizeH="0" baseline="0" noProof="0">
                <a:ln>
                  <a:noFill/>
                </a:ln>
                <a:solidFill>
                  <a:srgbClr val="549E39"/>
                </a:solidFill>
                <a:effectLst/>
                <a:uLnTx/>
                <a:uFillTx/>
                <a:latin typeface="Calibri" panose="020F0502020204030204"/>
                <a:ea typeface="+mn-ea"/>
                <a:cs typeface="+mn-cs"/>
              </a:rPr>
              <a:t>Holistic: </a:t>
            </a:r>
            <a:r>
              <a:rPr kumimoji="0" lang="en-GB" sz="1900" b="0" i="0" u="none" strike="noStrike" kern="1200" cap="none" spc="0" normalizeH="0" baseline="0" noProof="0">
                <a:ln>
                  <a:noFill/>
                </a:ln>
                <a:solidFill>
                  <a:prstClr val="black"/>
                </a:solidFill>
                <a:effectLst/>
                <a:uLnTx/>
                <a:uFillTx/>
                <a:latin typeface="Calibri" panose="020F0502020204030204"/>
                <a:ea typeface="+mn-ea"/>
                <a:cs typeface="Calibri"/>
              </a:rPr>
              <a:t>maximises the delivery of co-benefits – supporting policies and drivers</a:t>
            </a:r>
          </a:p>
          <a:p>
            <a:pPr marL="914400" marR="0" lvl="1" indent="-457200" algn="l" defTabSz="914400" rtl="0" eaLnBrk="1" fontAlgn="auto" latinLnBrk="0" hangingPunct="1">
              <a:lnSpc>
                <a:spcPct val="134000"/>
              </a:lnSpc>
              <a:spcBef>
                <a:spcPts val="0"/>
              </a:spcBef>
              <a:spcAft>
                <a:spcPts val="800"/>
              </a:spcAft>
              <a:buClr>
                <a:srgbClr val="70AD47">
                  <a:lumMod val="50000"/>
                </a:srgbClr>
              </a:buClr>
              <a:buSzTx/>
              <a:buFont typeface="+mj-lt"/>
              <a:buAutoNum type="arabicPeriod"/>
              <a:tabLst/>
              <a:defRPr/>
            </a:pPr>
            <a:r>
              <a:rPr kumimoji="0" lang="en-GB" sz="1900" b="1" i="0" u="none" strike="noStrike" kern="1200" cap="none" spc="0" normalizeH="0" baseline="0" noProof="0">
                <a:ln>
                  <a:noFill/>
                </a:ln>
                <a:solidFill>
                  <a:srgbClr val="549E39"/>
                </a:solidFill>
                <a:effectLst/>
                <a:uLnTx/>
                <a:uFillTx/>
                <a:latin typeface="Calibri" panose="020F0502020204030204"/>
                <a:ea typeface="+mn-ea"/>
                <a:cs typeface="+mn-cs"/>
              </a:rPr>
              <a:t>Inclusive: </a:t>
            </a:r>
            <a:r>
              <a:rPr kumimoji="0" lang="en-GB" sz="1900" b="0" i="0" u="none" strike="noStrike" kern="1200" cap="none" spc="0" normalizeH="0" baseline="0" noProof="0">
                <a:ln>
                  <a:noFill/>
                </a:ln>
                <a:solidFill>
                  <a:prstClr val="black"/>
                </a:solidFill>
                <a:effectLst/>
                <a:uLnTx/>
                <a:uFillTx/>
                <a:latin typeface="Calibri" panose="020F0502020204030204"/>
                <a:ea typeface="+mn-ea"/>
                <a:cs typeface="Calibri"/>
              </a:rPr>
              <a:t>fosters a collaborative approach</a:t>
            </a:r>
          </a:p>
        </p:txBody>
      </p:sp>
      <p:sp>
        <p:nvSpPr>
          <p:cNvPr id="4" name="TextBox 3">
            <a:extLst>
              <a:ext uri="{FF2B5EF4-FFF2-40B4-BE49-F238E27FC236}">
                <a16:creationId xmlns:a16="http://schemas.microsoft.com/office/drawing/2014/main" id="{7E118615-BE87-4EF1-B854-D9229E214751}"/>
              </a:ext>
            </a:extLst>
          </p:cNvPr>
          <p:cNvSpPr txBox="1"/>
          <p:nvPr/>
        </p:nvSpPr>
        <p:spPr>
          <a:xfrm>
            <a:off x="754359" y="5970698"/>
            <a:ext cx="11704541"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a:ln>
                  <a:noFill/>
                </a:ln>
                <a:solidFill>
                  <a:srgbClr val="549E39"/>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https://www.westminster.gov.uk/tackling-climate-change-westminster/our-climate-action-plan</a:t>
            </a:r>
            <a:r>
              <a:rPr kumimoji="0" lang="en-GB" sz="1800" b="1" i="0" u="none" strike="noStrike" kern="1200" cap="none" spc="0" normalizeH="0" baseline="0" noProof="0">
                <a:ln>
                  <a:noFill/>
                </a:ln>
                <a:solidFill>
                  <a:srgbClr val="549E39"/>
                </a:solidFill>
                <a:effectLst/>
                <a:uLnTx/>
                <a:uFillTx/>
                <a:latin typeface="Calibri" panose="020F0502020204030204"/>
                <a:ea typeface="+mn-ea"/>
                <a:cs typeface="+mn-cs"/>
              </a:rPr>
              <a:t> </a:t>
            </a:r>
          </a:p>
        </p:txBody>
      </p:sp>
      <p:grpSp>
        <p:nvGrpSpPr>
          <p:cNvPr id="5" name="Group 4">
            <a:extLst>
              <a:ext uri="{FF2B5EF4-FFF2-40B4-BE49-F238E27FC236}">
                <a16:creationId xmlns:a16="http://schemas.microsoft.com/office/drawing/2014/main" id="{101D09A8-D1CC-4ED8-AE17-B3AF12DF66A7}"/>
              </a:ext>
            </a:extLst>
          </p:cNvPr>
          <p:cNvGrpSpPr/>
          <p:nvPr/>
        </p:nvGrpSpPr>
        <p:grpSpPr>
          <a:xfrm>
            <a:off x="0" y="163789"/>
            <a:ext cx="12192000" cy="637878"/>
            <a:chOff x="0" y="163789"/>
            <a:chExt cx="12192000" cy="637878"/>
          </a:xfrm>
        </p:grpSpPr>
        <p:sp>
          <p:nvSpPr>
            <p:cNvPr id="6" name="Rectangle 5">
              <a:extLst>
                <a:ext uri="{FF2B5EF4-FFF2-40B4-BE49-F238E27FC236}">
                  <a16:creationId xmlns:a16="http://schemas.microsoft.com/office/drawing/2014/main" id="{025AEEF5-72E7-43BC-BD4A-6CAE46F9228F}"/>
                </a:ext>
              </a:extLst>
            </p:cNvPr>
            <p:cNvSpPr/>
            <p:nvPr/>
          </p:nvSpPr>
          <p:spPr>
            <a:xfrm>
              <a:off x="0" y="163789"/>
              <a:ext cx="12192000" cy="637878"/>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D0A3AF-20DA-4817-A6FD-23BF889ED159}"/>
                </a:ext>
              </a:extLst>
            </p:cNvPr>
            <p:cNvSpPr txBox="1"/>
            <p:nvPr/>
          </p:nvSpPr>
          <p:spPr>
            <a:xfrm>
              <a:off x="304454" y="163789"/>
              <a:ext cx="11887546"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100" b="1" i="0" u="none" strike="noStrike" kern="1200" cap="none" spc="0" normalizeH="0" baseline="0" noProof="0">
                  <a:ln>
                    <a:noFill/>
                  </a:ln>
                  <a:solidFill>
                    <a:prstClr val="white"/>
                  </a:solidFill>
                  <a:effectLst/>
                  <a:uLnTx/>
                  <a:uFillTx/>
                  <a:latin typeface="Calibri" panose="020F0502020204030204"/>
                  <a:ea typeface="+mn-ea"/>
                  <a:cs typeface="+mn-cs"/>
                </a:rPr>
                <a:t>Climate Emergency Action Plan</a:t>
              </a:r>
              <a:endParaRPr kumimoji="0" lang="en-US" sz="31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4" descr="image">
            <a:extLst>
              <a:ext uri="{FF2B5EF4-FFF2-40B4-BE49-F238E27FC236}">
                <a16:creationId xmlns:a16="http://schemas.microsoft.com/office/drawing/2014/main" id="{8D3A3A85-5197-1F51-3A8B-37D656F61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5780D9-948B-D022-EA9D-D231BEC87141}"/>
              </a:ext>
            </a:extLst>
          </p:cNvPr>
          <p:cNvSpPr txBox="1"/>
          <p:nvPr/>
        </p:nvSpPr>
        <p:spPr>
          <a:xfrm>
            <a:off x="10014596" y="1541773"/>
            <a:ext cx="2260199"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www.sli.do</a:t>
            </a:r>
            <a:r>
              <a:rPr lang="en-GB" b="0" i="0" u="none" strike="noStrike" dirty="0">
                <a:effectLst/>
                <a:latin typeface="Calibri" panose="020F0502020204030204" pitchFamily="34" charset="0"/>
                <a:cs typeface="Calibri" panose="020F0502020204030204" pitchFamily="34" charset="0"/>
              </a:rPr>
              <a:t> </a:t>
            </a:r>
            <a:r>
              <a:rPr lang="en-GB" b="0" i="0" dirty="0">
                <a:effectLst/>
                <a:latin typeface="Calibri" panose="020F0502020204030204" pitchFamily="34" charset="0"/>
                <a:cs typeface="Calibri" panose="020F0502020204030204" pitchFamily="34" charset="0"/>
              </a:rPr>
              <a:t>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417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6F0BADB-43EF-4270-9DF3-29A1D11EF853}"/>
              </a:ext>
            </a:extLst>
          </p:cNvPr>
          <p:cNvGraphicFramePr>
            <a:graphicFrameLocks noGrp="1"/>
          </p:cNvGraphicFramePr>
          <p:nvPr/>
        </p:nvGraphicFramePr>
        <p:xfrm>
          <a:off x="221898" y="900744"/>
          <a:ext cx="11748203" cy="5791369"/>
        </p:xfrm>
        <a:graphic>
          <a:graphicData uri="http://schemas.openxmlformats.org/drawingml/2006/table">
            <a:tbl>
              <a:tblPr firstRow="1" bandRow="1">
                <a:tableStyleId>{2D5ABB26-0587-4C30-8999-92F81FD0307C}</a:tableStyleId>
              </a:tblPr>
              <a:tblGrid>
                <a:gridCol w="2168490">
                  <a:extLst>
                    <a:ext uri="{9D8B030D-6E8A-4147-A177-3AD203B41FA5}">
                      <a16:colId xmlns:a16="http://schemas.microsoft.com/office/drawing/2014/main" val="2724520919"/>
                    </a:ext>
                  </a:extLst>
                </a:gridCol>
                <a:gridCol w="208280">
                  <a:extLst>
                    <a:ext uri="{9D8B030D-6E8A-4147-A177-3AD203B41FA5}">
                      <a16:colId xmlns:a16="http://schemas.microsoft.com/office/drawing/2014/main" val="2574414049"/>
                    </a:ext>
                  </a:extLst>
                </a:gridCol>
                <a:gridCol w="2168490">
                  <a:extLst>
                    <a:ext uri="{9D8B030D-6E8A-4147-A177-3AD203B41FA5}">
                      <a16:colId xmlns:a16="http://schemas.microsoft.com/office/drawing/2014/main" val="3770367146"/>
                    </a:ext>
                  </a:extLst>
                </a:gridCol>
                <a:gridCol w="208280">
                  <a:extLst>
                    <a:ext uri="{9D8B030D-6E8A-4147-A177-3AD203B41FA5}">
                      <a16:colId xmlns:a16="http://schemas.microsoft.com/office/drawing/2014/main" val="3147602986"/>
                    </a:ext>
                  </a:extLst>
                </a:gridCol>
                <a:gridCol w="2168490">
                  <a:extLst>
                    <a:ext uri="{9D8B030D-6E8A-4147-A177-3AD203B41FA5}">
                      <a16:colId xmlns:a16="http://schemas.microsoft.com/office/drawing/2014/main" val="202350197"/>
                    </a:ext>
                  </a:extLst>
                </a:gridCol>
                <a:gridCol w="208280">
                  <a:extLst>
                    <a:ext uri="{9D8B030D-6E8A-4147-A177-3AD203B41FA5}">
                      <a16:colId xmlns:a16="http://schemas.microsoft.com/office/drawing/2014/main" val="58418269"/>
                    </a:ext>
                  </a:extLst>
                </a:gridCol>
                <a:gridCol w="2168490">
                  <a:extLst>
                    <a:ext uri="{9D8B030D-6E8A-4147-A177-3AD203B41FA5}">
                      <a16:colId xmlns:a16="http://schemas.microsoft.com/office/drawing/2014/main" val="4187524758"/>
                    </a:ext>
                  </a:extLst>
                </a:gridCol>
                <a:gridCol w="208280">
                  <a:extLst>
                    <a:ext uri="{9D8B030D-6E8A-4147-A177-3AD203B41FA5}">
                      <a16:colId xmlns:a16="http://schemas.microsoft.com/office/drawing/2014/main" val="2110272228"/>
                    </a:ext>
                  </a:extLst>
                </a:gridCol>
                <a:gridCol w="2241123">
                  <a:extLst>
                    <a:ext uri="{9D8B030D-6E8A-4147-A177-3AD203B41FA5}">
                      <a16:colId xmlns:a16="http://schemas.microsoft.com/office/drawing/2014/main" val="2130912360"/>
                    </a:ext>
                  </a:extLst>
                </a:gridCol>
              </a:tblGrid>
              <a:tr h="1225699">
                <a:tc>
                  <a:txBody>
                    <a:bodyPr/>
                    <a:lstStyle/>
                    <a:p>
                      <a:pPr algn="ctr"/>
                      <a:r>
                        <a:rPr lang="en-GB" sz="2200" b="1">
                          <a:solidFill>
                            <a:srgbClr val="C56900"/>
                          </a:solidFill>
                        </a:rPr>
                        <a:t>Efficient Buildings</a:t>
                      </a:r>
                    </a:p>
                  </a:txBody>
                  <a:tcPr anchor="ctr"/>
                </a:tc>
                <a:tc>
                  <a:txBody>
                    <a:bodyPr/>
                    <a:lstStyle/>
                    <a:p>
                      <a:pPr algn="ctr"/>
                      <a:endParaRPr lang="en-GB" sz="2200" b="1">
                        <a:solidFill>
                          <a:srgbClr val="C56900"/>
                        </a:solidFill>
                      </a:endParaRPr>
                    </a:p>
                  </a:txBody>
                  <a:tcPr anchor="ctr">
                    <a:solidFill>
                      <a:schemeClr val="bg1"/>
                    </a:solidFill>
                  </a:tcPr>
                </a:tc>
                <a:tc>
                  <a:txBody>
                    <a:bodyPr/>
                    <a:lstStyle/>
                    <a:p>
                      <a:pPr algn="ctr"/>
                      <a:r>
                        <a:rPr lang="en-GB" sz="2200" b="1">
                          <a:solidFill>
                            <a:srgbClr val="3CC2AF"/>
                          </a:solidFill>
                        </a:rPr>
                        <a:t>Clean &amp; Affordable Energy</a:t>
                      </a:r>
                    </a:p>
                  </a:txBody>
                  <a:tcPr anchor="ctr"/>
                </a:tc>
                <a:tc>
                  <a:txBody>
                    <a:bodyPr/>
                    <a:lstStyle/>
                    <a:p>
                      <a:pPr algn="ctr"/>
                      <a:endParaRPr lang="en-GB" sz="2200" b="1">
                        <a:solidFill>
                          <a:srgbClr val="3CC2AF"/>
                        </a:solidFill>
                      </a:endParaRPr>
                    </a:p>
                  </a:txBody>
                  <a:tcPr anchor="ctr"/>
                </a:tc>
                <a:tc>
                  <a:txBody>
                    <a:bodyPr/>
                    <a:lstStyle/>
                    <a:p>
                      <a:pPr algn="ctr"/>
                      <a:r>
                        <a:rPr lang="en-GB" sz="2200" b="1">
                          <a:solidFill>
                            <a:srgbClr val="007585"/>
                          </a:solidFill>
                        </a:rPr>
                        <a:t>Sustainable Travel &amp; Transport</a:t>
                      </a:r>
                    </a:p>
                  </a:txBody>
                  <a:tcPr anchor="ctr"/>
                </a:tc>
                <a:tc>
                  <a:txBody>
                    <a:bodyPr/>
                    <a:lstStyle/>
                    <a:p>
                      <a:pPr algn="ctr"/>
                      <a:endParaRPr lang="en-GB" sz="2200" b="1">
                        <a:solidFill>
                          <a:srgbClr val="007585"/>
                        </a:solidFill>
                      </a:endParaRPr>
                    </a:p>
                  </a:txBody>
                  <a:tcPr anchor="ctr"/>
                </a:tc>
                <a:tc>
                  <a:txBody>
                    <a:bodyPr/>
                    <a:lstStyle/>
                    <a:p>
                      <a:pPr algn="ctr"/>
                      <a:r>
                        <a:rPr lang="en-GB" sz="2200" b="1">
                          <a:solidFill>
                            <a:schemeClr val="tx1"/>
                          </a:solidFill>
                        </a:rPr>
                        <a:t>Reduced Consumption &amp; Waste</a:t>
                      </a:r>
                    </a:p>
                  </a:txBody>
                  <a:tcPr anchor="ctr"/>
                </a:tc>
                <a:tc>
                  <a:txBody>
                    <a:bodyPr/>
                    <a:lstStyle/>
                    <a:p>
                      <a:pPr algn="ctr"/>
                      <a:endParaRPr lang="en-GB" sz="2200" b="1">
                        <a:solidFill>
                          <a:schemeClr val="tx1"/>
                        </a:solidFill>
                      </a:endParaRPr>
                    </a:p>
                  </a:txBody>
                  <a:tcPr anchor="ctr"/>
                </a:tc>
                <a:tc>
                  <a:txBody>
                    <a:bodyPr/>
                    <a:lstStyle/>
                    <a:p>
                      <a:pPr algn="ctr"/>
                      <a:r>
                        <a:rPr lang="en-GB" sz="2200" b="1">
                          <a:solidFill>
                            <a:srgbClr val="008500"/>
                          </a:solidFill>
                        </a:rPr>
                        <a:t>Green &amp; Resilient City</a:t>
                      </a:r>
                    </a:p>
                  </a:txBody>
                  <a:tcPr anchor="ctr"/>
                </a:tc>
                <a:extLst>
                  <a:ext uri="{0D108BD9-81ED-4DB2-BD59-A6C34878D82A}">
                    <a16:rowId xmlns:a16="http://schemas.microsoft.com/office/drawing/2014/main" val="1272556039"/>
                  </a:ext>
                </a:extLst>
              </a:tr>
              <a:tr h="1787868">
                <a:tc>
                  <a:txBody>
                    <a:bodyPr/>
                    <a:lstStyle/>
                    <a:p>
                      <a:pPr algn="ctr"/>
                      <a:endParaRPr lang="en-GB" sz="2000" b="1"/>
                    </a:p>
                  </a:txBody>
                  <a:tcPr/>
                </a:tc>
                <a:tc>
                  <a:txBody>
                    <a:bodyPr/>
                    <a:lstStyle/>
                    <a:p>
                      <a:pPr algn="ctr"/>
                      <a:endParaRPr lang="en-GB" sz="2000" b="1"/>
                    </a:p>
                  </a:txBody>
                  <a:tcPr>
                    <a:solidFill>
                      <a:schemeClr val="bg1"/>
                    </a:solidFill>
                  </a:tcPr>
                </a:tc>
                <a:tc>
                  <a:txBody>
                    <a:bodyPr/>
                    <a:lstStyle/>
                    <a:p>
                      <a:pPr algn="ctr"/>
                      <a:endParaRPr lang="en-GB" sz="2000" b="1"/>
                    </a:p>
                  </a:txBody>
                  <a:tcPr/>
                </a:tc>
                <a:tc>
                  <a:txBody>
                    <a:bodyPr/>
                    <a:lstStyle/>
                    <a:p>
                      <a:pPr algn="ctr"/>
                      <a:endParaRPr lang="en-GB" sz="2000" b="1"/>
                    </a:p>
                  </a:txBody>
                  <a:tcPr/>
                </a:tc>
                <a:tc>
                  <a:txBody>
                    <a:bodyPr/>
                    <a:lstStyle/>
                    <a:p>
                      <a:pPr algn="ctr"/>
                      <a:endParaRPr lang="en-GB" sz="2000" b="1"/>
                    </a:p>
                  </a:txBody>
                  <a:tcPr/>
                </a:tc>
                <a:tc>
                  <a:txBody>
                    <a:bodyPr/>
                    <a:lstStyle/>
                    <a:p>
                      <a:pPr algn="ctr"/>
                      <a:endParaRPr lang="en-GB" sz="2000" b="1"/>
                    </a:p>
                  </a:txBody>
                  <a:tcPr/>
                </a:tc>
                <a:tc>
                  <a:txBody>
                    <a:bodyPr/>
                    <a:lstStyle/>
                    <a:p>
                      <a:pPr algn="ctr"/>
                      <a:endParaRPr lang="en-GB" sz="2000" b="1"/>
                    </a:p>
                  </a:txBody>
                  <a:tcPr/>
                </a:tc>
                <a:tc>
                  <a:txBody>
                    <a:bodyPr/>
                    <a:lstStyle/>
                    <a:p>
                      <a:pPr algn="ctr"/>
                      <a:endParaRPr lang="en-GB" sz="2000" b="1"/>
                    </a:p>
                  </a:txBody>
                  <a:tcPr/>
                </a:tc>
                <a:tc>
                  <a:txBody>
                    <a:bodyPr/>
                    <a:lstStyle/>
                    <a:p>
                      <a:pPr algn="ctr"/>
                      <a:endParaRPr lang="en-GB" sz="2000" b="1" dirty="0"/>
                    </a:p>
                  </a:txBody>
                  <a:tcPr/>
                </a:tc>
                <a:extLst>
                  <a:ext uri="{0D108BD9-81ED-4DB2-BD59-A6C34878D82A}">
                    <a16:rowId xmlns:a16="http://schemas.microsoft.com/office/drawing/2014/main" val="2094501300"/>
                  </a:ext>
                </a:extLst>
              </a:tr>
              <a:tr h="2777802">
                <a:tc>
                  <a:txBody>
                    <a:bodyPr/>
                    <a:lstStyle/>
                    <a:p>
                      <a:pPr algn="ctr">
                        <a:spcBef>
                          <a:spcPts val="1200"/>
                        </a:spcBef>
                      </a:pPr>
                      <a:r>
                        <a:rPr lang="en-GB" sz="2000" b="1"/>
                        <a:t>Improving building efficiency &amp; deliver energy cost savings</a:t>
                      </a:r>
                    </a:p>
                  </a:txBody>
                  <a:tcPr anchor="ctr">
                    <a:solidFill>
                      <a:srgbClr val="C56900">
                        <a:alpha val="10196"/>
                      </a:srgbClr>
                    </a:solidFill>
                  </a:tcPr>
                </a:tc>
                <a:tc>
                  <a:txBody>
                    <a:bodyPr/>
                    <a:lstStyle/>
                    <a:p>
                      <a:pPr algn="ctr">
                        <a:spcBef>
                          <a:spcPts val="1200"/>
                        </a:spcBef>
                      </a:pPr>
                      <a:endParaRPr lang="en-GB" sz="2000" b="1"/>
                    </a:p>
                  </a:txBody>
                  <a:tcPr anchor="ctr">
                    <a:solidFill>
                      <a:schemeClr val="bg1"/>
                    </a:solidFill>
                  </a:tcPr>
                </a:tc>
                <a:tc>
                  <a:txBody>
                    <a:bodyPr/>
                    <a:lstStyle/>
                    <a:p>
                      <a:pPr algn="ctr">
                        <a:spcBef>
                          <a:spcPts val="1200"/>
                        </a:spcBef>
                      </a:pPr>
                      <a:r>
                        <a:rPr lang="en-GB" sz="2000" b="1"/>
                        <a:t>Increase the availability, affordability and use of low and zero carbon energy</a:t>
                      </a:r>
                    </a:p>
                  </a:txBody>
                  <a:tcPr anchor="ctr">
                    <a:solidFill>
                      <a:srgbClr val="3CC2AF">
                        <a:alpha val="10196"/>
                      </a:srgbClr>
                    </a:solidFill>
                  </a:tcPr>
                </a:tc>
                <a:tc>
                  <a:txBody>
                    <a:bodyPr/>
                    <a:lstStyle/>
                    <a:p>
                      <a:pPr algn="ctr">
                        <a:spcBef>
                          <a:spcPts val="1200"/>
                        </a:spcBef>
                      </a:pPr>
                      <a:endParaRPr lang="en-GB" sz="2000" b="1"/>
                    </a:p>
                  </a:txBody>
                  <a:tcPr anchor="ctr">
                    <a:solidFill>
                      <a:schemeClr val="bg1">
                        <a:alpha val="10196"/>
                      </a:schemeClr>
                    </a:solidFill>
                  </a:tcPr>
                </a:tc>
                <a:tc>
                  <a:txBody>
                    <a:bodyPr/>
                    <a:lstStyle/>
                    <a:p>
                      <a:pPr algn="ctr">
                        <a:spcBef>
                          <a:spcPts val="1200"/>
                        </a:spcBef>
                      </a:pPr>
                      <a:r>
                        <a:rPr lang="en-GB" sz="2000" b="1"/>
                        <a:t>Cut transport-based sources of emissions and air pollution</a:t>
                      </a:r>
                    </a:p>
                  </a:txBody>
                  <a:tcPr anchor="ctr">
                    <a:solidFill>
                      <a:srgbClr val="007585">
                        <a:alpha val="10196"/>
                      </a:srgbClr>
                    </a:solidFill>
                  </a:tcPr>
                </a:tc>
                <a:tc>
                  <a:txBody>
                    <a:bodyPr/>
                    <a:lstStyle/>
                    <a:p>
                      <a:pPr algn="ctr">
                        <a:spcBef>
                          <a:spcPts val="1200"/>
                        </a:spcBef>
                      </a:pPr>
                      <a:endParaRPr lang="en-GB" sz="2000" b="1"/>
                    </a:p>
                  </a:txBody>
                  <a:tcPr anchor="ctr">
                    <a:solidFill>
                      <a:schemeClr val="bg1">
                        <a:alpha val="10196"/>
                      </a:schemeClr>
                    </a:solidFill>
                  </a:tcPr>
                </a:tc>
                <a:tc>
                  <a:txBody>
                    <a:bodyPr/>
                    <a:lstStyle/>
                    <a:p>
                      <a:pPr algn="ctr">
                        <a:spcBef>
                          <a:spcPts val="1200"/>
                        </a:spcBef>
                      </a:pPr>
                      <a:r>
                        <a:rPr lang="en-GB" sz="2000" b="1"/>
                        <a:t>Reduce waste, increase recycling and promote sustainable consumption </a:t>
                      </a:r>
                    </a:p>
                  </a:txBody>
                  <a:tcPr anchor="ctr">
                    <a:solidFill>
                      <a:srgbClr val="033D3D">
                        <a:alpha val="10196"/>
                      </a:srgbClr>
                    </a:solidFill>
                  </a:tcPr>
                </a:tc>
                <a:tc>
                  <a:txBody>
                    <a:bodyPr/>
                    <a:lstStyle/>
                    <a:p>
                      <a:pPr algn="ctr">
                        <a:spcBef>
                          <a:spcPts val="1200"/>
                        </a:spcBef>
                      </a:pPr>
                      <a:endParaRPr lang="en-GB" sz="2000" b="1"/>
                    </a:p>
                  </a:txBody>
                  <a:tcPr anchor="ctr">
                    <a:solidFill>
                      <a:schemeClr val="bg1">
                        <a:alpha val="10196"/>
                      </a:schemeClr>
                    </a:solidFill>
                  </a:tcPr>
                </a:tc>
                <a:tc>
                  <a:txBody>
                    <a:bodyPr/>
                    <a:lstStyle/>
                    <a:p>
                      <a:pPr algn="ctr">
                        <a:spcBef>
                          <a:spcPts val="1200"/>
                        </a:spcBef>
                      </a:pPr>
                      <a:r>
                        <a:rPr lang="en-GB" sz="2000" b="1" dirty="0"/>
                        <a:t>Enhance the natural environment and ensure the city is resilient to climate change impacts</a:t>
                      </a:r>
                    </a:p>
                  </a:txBody>
                  <a:tcPr anchor="ctr">
                    <a:solidFill>
                      <a:srgbClr val="008500">
                        <a:alpha val="10196"/>
                      </a:srgbClr>
                    </a:solidFill>
                  </a:tcPr>
                </a:tc>
                <a:extLst>
                  <a:ext uri="{0D108BD9-81ED-4DB2-BD59-A6C34878D82A}">
                    <a16:rowId xmlns:a16="http://schemas.microsoft.com/office/drawing/2014/main" val="1807925733"/>
                  </a:ext>
                </a:extLst>
              </a:tr>
            </a:tbl>
          </a:graphicData>
        </a:graphic>
      </p:graphicFrame>
      <p:pic>
        <p:nvPicPr>
          <p:cNvPr id="9" name="Graphic 4" descr="Wind Turbines with solid fill">
            <a:extLst>
              <a:ext uri="{FF2B5EF4-FFF2-40B4-BE49-F238E27FC236}">
                <a16:creationId xmlns:a16="http://schemas.microsoft.com/office/drawing/2014/main" id="{1540A5E8-C220-406F-9475-2418286783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702" y="2086567"/>
            <a:ext cx="1517413" cy="1517413"/>
          </a:xfrm>
          <a:prstGeom prst="rect">
            <a:avLst/>
          </a:prstGeom>
        </p:spPr>
      </p:pic>
      <p:pic>
        <p:nvPicPr>
          <p:cNvPr id="11" name="Graphic 14" descr="Forest scene with solid fill">
            <a:extLst>
              <a:ext uri="{FF2B5EF4-FFF2-40B4-BE49-F238E27FC236}">
                <a16:creationId xmlns:a16="http://schemas.microsoft.com/office/drawing/2014/main" id="{3E6937D1-7B93-43E9-951D-37C09120D7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1865" y="1990765"/>
            <a:ext cx="1517413" cy="1517413"/>
          </a:xfrm>
          <a:prstGeom prst="rect">
            <a:avLst/>
          </a:prstGeom>
        </p:spPr>
      </p:pic>
      <p:pic>
        <p:nvPicPr>
          <p:cNvPr id="13" name="Graphic 16" descr="City with solid fill">
            <a:extLst>
              <a:ext uri="{FF2B5EF4-FFF2-40B4-BE49-F238E27FC236}">
                <a16:creationId xmlns:a16="http://schemas.microsoft.com/office/drawing/2014/main" id="{3CDE72F3-CD25-4438-AE35-1471E757E7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346" y="1812648"/>
            <a:ext cx="1969447" cy="1969447"/>
          </a:xfrm>
          <a:prstGeom prst="rect">
            <a:avLst/>
          </a:prstGeom>
        </p:spPr>
      </p:pic>
      <p:pic>
        <p:nvPicPr>
          <p:cNvPr id="14" name="Graphic 19" descr="Recycle with solid fill">
            <a:extLst>
              <a:ext uri="{FF2B5EF4-FFF2-40B4-BE49-F238E27FC236}">
                <a16:creationId xmlns:a16="http://schemas.microsoft.com/office/drawing/2014/main" id="{004C18EC-A64A-429F-B404-4A234A7429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9427" y="2086567"/>
            <a:ext cx="1421612" cy="1421612"/>
          </a:xfrm>
          <a:prstGeom prst="rect">
            <a:avLst/>
          </a:prstGeom>
        </p:spPr>
      </p:pic>
      <p:pic>
        <p:nvPicPr>
          <p:cNvPr id="8" name="Graphic 7" descr="Cycling with solid fill">
            <a:extLst>
              <a:ext uri="{FF2B5EF4-FFF2-40B4-BE49-F238E27FC236}">
                <a16:creationId xmlns:a16="http://schemas.microsoft.com/office/drawing/2014/main" id="{79337B0B-DE14-43DB-A49C-8858DB11FD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94588" y="2038666"/>
            <a:ext cx="1517413" cy="1517413"/>
          </a:xfrm>
          <a:prstGeom prst="rect">
            <a:avLst/>
          </a:prstGeom>
        </p:spPr>
      </p:pic>
      <p:sp>
        <p:nvSpPr>
          <p:cNvPr id="17" name="Rectangle 16">
            <a:extLst>
              <a:ext uri="{FF2B5EF4-FFF2-40B4-BE49-F238E27FC236}">
                <a16:creationId xmlns:a16="http://schemas.microsoft.com/office/drawing/2014/main" id="{832AD72A-9929-44B5-866C-2DDB94DD750B}"/>
              </a:ext>
            </a:extLst>
          </p:cNvPr>
          <p:cNvSpPr/>
          <p:nvPr/>
        </p:nvSpPr>
        <p:spPr>
          <a:xfrm>
            <a:off x="0" y="163789"/>
            <a:ext cx="12192000" cy="637878"/>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0199BD0-D30D-4593-B9A4-E444BDBF9494}"/>
              </a:ext>
            </a:extLst>
          </p:cNvPr>
          <p:cNvSpPr txBox="1"/>
          <p:nvPr/>
        </p:nvSpPr>
        <p:spPr>
          <a:xfrm>
            <a:off x="304454" y="163789"/>
            <a:ext cx="11887546"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100" b="1" i="0" u="none" strike="noStrike" kern="1200" cap="none" spc="0" normalizeH="0" baseline="0" noProof="0">
                <a:ln>
                  <a:noFill/>
                </a:ln>
                <a:solidFill>
                  <a:prstClr val="white"/>
                </a:solidFill>
                <a:effectLst/>
                <a:uLnTx/>
                <a:uFillTx/>
                <a:latin typeface="Calibri" panose="020F0502020204030204"/>
                <a:ea typeface="+mn-ea"/>
                <a:cs typeface="+mn-cs"/>
              </a:rPr>
              <a:t>Emissions Priorities</a:t>
            </a:r>
            <a:endParaRPr kumimoji="0" lang="en-US" sz="31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DB82488-0F12-3CD5-54C9-199A7E0BC7E2}"/>
              </a:ext>
            </a:extLst>
          </p:cNvPr>
          <p:cNvSpPr/>
          <p:nvPr/>
        </p:nvSpPr>
        <p:spPr>
          <a:xfrm>
            <a:off x="0" y="999821"/>
            <a:ext cx="2625525" cy="5791369"/>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4" descr="image">
            <a:extLst>
              <a:ext uri="{FF2B5EF4-FFF2-40B4-BE49-F238E27FC236}">
                <a16:creationId xmlns:a16="http://schemas.microsoft.com/office/drawing/2014/main" id="{6EB515EE-82FA-E2DF-E915-9ACFE74143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EE9A71-99F7-190C-0F71-35A8C665A667}"/>
              </a:ext>
            </a:extLst>
          </p:cNvPr>
          <p:cNvSpPr txBox="1"/>
          <p:nvPr/>
        </p:nvSpPr>
        <p:spPr>
          <a:xfrm>
            <a:off x="9789623" y="1792409"/>
            <a:ext cx="2330926"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9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8419C59-BBDB-71BD-2CF0-FF0B0DAD44E2}"/>
              </a:ext>
            </a:extLst>
          </p:cNvPr>
          <p:cNvSpPr txBox="1">
            <a:spLocks/>
          </p:cNvSpPr>
          <p:nvPr/>
        </p:nvSpPr>
        <p:spPr>
          <a:xfrm>
            <a:off x="407988" y="831272"/>
            <a:ext cx="11376025" cy="563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t>Schedule </a:t>
            </a:r>
          </a:p>
        </p:txBody>
      </p:sp>
      <p:sp>
        <p:nvSpPr>
          <p:cNvPr id="3" name="Text Placeholder 3">
            <a:extLst>
              <a:ext uri="{FF2B5EF4-FFF2-40B4-BE49-F238E27FC236}">
                <a16:creationId xmlns:a16="http://schemas.microsoft.com/office/drawing/2014/main" id="{DF59938E-3AC3-4FC6-9FF0-20325B20CEE5}"/>
              </a:ext>
            </a:extLst>
          </p:cNvPr>
          <p:cNvSpPr txBox="1">
            <a:spLocks/>
          </p:cNvSpPr>
          <p:nvPr/>
        </p:nvSpPr>
        <p:spPr>
          <a:xfrm>
            <a:off x="407986" y="1991215"/>
            <a:ext cx="10641013" cy="40306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r>
              <a:rPr lang="en-GB" sz="2800" dirty="0"/>
              <a:t>Introduction from Harley Street BID – Nigel Thorne</a:t>
            </a:r>
          </a:p>
          <a:p>
            <a:pPr marL="457200" indent="-457200" fontAlgn="base"/>
            <a:r>
              <a:rPr lang="en-GB" sz="2800" dirty="0"/>
              <a:t>Legal considerations (Davies and Partners) - Alex Tomlinson</a:t>
            </a:r>
          </a:p>
          <a:p>
            <a:pPr marL="457200" indent="-457200" fontAlgn="base"/>
            <a:r>
              <a:rPr lang="en-GB" sz="2800" dirty="0"/>
              <a:t>Planning and Sustainable City Charter (WCC) - Isobel Canton, Paolo Balice &amp; Eleanor Grace </a:t>
            </a:r>
          </a:p>
          <a:p>
            <a:pPr marL="457200" indent="-457200" fontAlgn="base"/>
            <a:r>
              <a:rPr lang="en-GB" sz="2800" dirty="0" err="1"/>
              <a:t>UoW</a:t>
            </a:r>
            <a:r>
              <a:rPr lang="en-GB" sz="2800" dirty="0"/>
              <a:t> and wider sustainability - Morgan Lirette &amp; Virginia Cheung</a:t>
            </a:r>
          </a:p>
          <a:p>
            <a:pPr marL="457200" indent="-457200" fontAlgn="base"/>
            <a:r>
              <a:rPr lang="en-GB" sz="2800" dirty="0"/>
              <a:t>Networking and refreshments </a:t>
            </a:r>
          </a:p>
          <a:p>
            <a:endParaRPr lang="en-GB" sz="2800" b="1" dirty="0"/>
          </a:p>
          <a:p>
            <a:endParaRPr lang="en-GB" sz="2800" b="1" dirty="0"/>
          </a:p>
          <a:p>
            <a:endParaRPr lang="en-GB" sz="2800" dirty="0"/>
          </a:p>
          <a:p>
            <a:endParaRPr lang="en-GB" sz="2800" dirty="0"/>
          </a:p>
        </p:txBody>
      </p:sp>
    </p:spTree>
    <p:extLst>
      <p:ext uri="{BB962C8B-B14F-4D97-AF65-F5344CB8AC3E}">
        <p14:creationId xmlns:p14="http://schemas.microsoft.com/office/powerpoint/2010/main" val="5472309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8FA5-96A7-C909-FE44-1B79158CFFFF}"/>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Retrofitting Resources and Initiatives</a:t>
            </a:r>
          </a:p>
        </p:txBody>
      </p:sp>
      <p:pic>
        <p:nvPicPr>
          <p:cNvPr id="3" name="Picture 4" descr="image">
            <a:extLst>
              <a:ext uri="{FF2B5EF4-FFF2-40B4-BE49-F238E27FC236}">
                <a16:creationId xmlns:a16="http://schemas.microsoft.com/office/drawing/2014/main" id="{80C8FF2A-0056-89F9-D25D-DAC2CEA2B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762865-8A0E-DE81-1D5A-26D28E430D6C}"/>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hlinkClick r:id="rId3">
                  <a:extLst>
                    <a:ext uri="{A12FA001-AC4F-418D-AE19-62706E023703}">
                      <ahyp:hlinkClr xmlns:ahyp="http://schemas.microsoft.com/office/drawing/2018/hyperlinkcolor" val="tx"/>
                    </a:ext>
                  </a:extLst>
                </a:hlinkClick>
              </a:rPr>
              <a:t>www.sli.do</a:t>
            </a:r>
            <a:r>
              <a:rPr lang="en-GB" b="0" i="0" dirty="0">
                <a:effectLst/>
              </a:rPr>
              <a:t> 3865521 </a:t>
            </a:r>
            <a:endParaRPr lang="en-GB" dirty="0"/>
          </a:p>
        </p:txBody>
      </p:sp>
    </p:spTree>
    <p:extLst>
      <p:ext uri="{BB962C8B-B14F-4D97-AF65-F5344CB8AC3E}">
        <p14:creationId xmlns:p14="http://schemas.microsoft.com/office/powerpoint/2010/main" val="986233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C5207-A251-579F-E223-6AF327005F35}"/>
              </a:ext>
            </a:extLst>
          </p:cNvPr>
          <p:cNvSpPr txBox="1"/>
          <p:nvPr/>
        </p:nvSpPr>
        <p:spPr>
          <a:xfrm>
            <a:off x="1143000" y="931985"/>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90C226">
                    <a:lumMod val="75000"/>
                  </a:srgbClr>
                </a:solidFill>
                <a:effectLst/>
                <a:uLnTx/>
                <a:uFillTx/>
                <a:latin typeface="Calibri" panose="020F0502020204030204" pitchFamily="34" charset="0"/>
                <a:cs typeface="Calibri" panose="020F0502020204030204" pitchFamily="34" charset="0"/>
              </a:rPr>
              <a:t>Guidance</a:t>
            </a:r>
          </a:p>
        </p:txBody>
      </p:sp>
      <p:pic>
        <p:nvPicPr>
          <p:cNvPr id="3" name="Picture 2">
            <a:extLst>
              <a:ext uri="{FF2B5EF4-FFF2-40B4-BE49-F238E27FC236}">
                <a16:creationId xmlns:a16="http://schemas.microsoft.com/office/drawing/2014/main" id="{CC87CD2F-9009-63FC-35D6-A152C000F103}"/>
              </a:ext>
            </a:extLst>
          </p:cNvPr>
          <p:cNvPicPr>
            <a:picLocks noChangeAspect="1"/>
          </p:cNvPicPr>
          <p:nvPr/>
        </p:nvPicPr>
        <p:blipFill>
          <a:blip r:embed="rId2"/>
          <a:stretch>
            <a:fillRect/>
          </a:stretch>
        </p:blipFill>
        <p:spPr>
          <a:xfrm>
            <a:off x="1308276" y="1388206"/>
            <a:ext cx="3252903" cy="2374619"/>
          </a:xfrm>
          <a:prstGeom prst="rect">
            <a:avLst/>
          </a:prstGeom>
        </p:spPr>
      </p:pic>
      <p:pic>
        <p:nvPicPr>
          <p:cNvPr id="5" name="Picture 4">
            <a:extLst>
              <a:ext uri="{FF2B5EF4-FFF2-40B4-BE49-F238E27FC236}">
                <a16:creationId xmlns:a16="http://schemas.microsoft.com/office/drawing/2014/main" id="{522B9E07-2ED2-FE7F-228F-E0A8B0FBE0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0518" y="3949160"/>
            <a:ext cx="1648004" cy="24716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screenshot of a computer&#10;&#10;Description automatically generated">
            <a:extLst>
              <a:ext uri="{FF2B5EF4-FFF2-40B4-BE49-F238E27FC236}">
                <a16:creationId xmlns:a16="http://schemas.microsoft.com/office/drawing/2014/main" id="{5A7E3452-1533-CD23-77A5-B2188E612687}"/>
              </a:ext>
            </a:extLst>
          </p:cNvPr>
          <p:cNvPicPr>
            <a:picLocks noChangeAspect="1"/>
          </p:cNvPicPr>
          <p:nvPr/>
        </p:nvPicPr>
        <p:blipFill rotWithShape="1">
          <a:blip r:embed="rId4"/>
          <a:srcRect l="37241" t="3889" r="39912" b="65833"/>
          <a:stretch/>
        </p:blipFill>
        <p:spPr>
          <a:xfrm>
            <a:off x="5655910" y="1325479"/>
            <a:ext cx="2257300" cy="3190885"/>
          </a:xfrm>
          <a:prstGeom prst="rect">
            <a:avLst/>
          </a:prstGeom>
        </p:spPr>
      </p:pic>
      <p:sp>
        <p:nvSpPr>
          <p:cNvPr id="8" name="TextBox 7">
            <a:extLst>
              <a:ext uri="{FF2B5EF4-FFF2-40B4-BE49-F238E27FC236}">
                <a16:creationId xmlns:a16="http://schemas.microsoft.com/office/drawing/2014/main" id="{BA0696FC-B81E-DE6F-53AB-FD9286911D6D}"/>
              </a:ext>
            </a:extLst>
          </p:cNvPr>
          <p:cNvSpPr txBox="1"/>
          <p:nvPr/>
        </p:nvSpPr>
        <p:spPr>
          <a:xfrm>
            <a:off x="3242120" y="4912803"/>
            <a:ext cx="5946339" cy="276999"/>
          </a:xfrm>
          <a:prstGeom prst="rect">
            <a:avLst/>
          </a:prstGeom>
          <a:noFill/>
        </p:spPr>
        <p:txBody>
          <a:bodyPr wrap="square" lIns="91440" tIns="45720" rIns="91440" bIns="45720" rtlCol="0" anchor="t">
            <a:spAutoFit/>
          </a:bodyPr>
          <a:lstStyle/>
          <a:p>
            <a:pPr>
              <a:defRPr/>
            </a:pPr>
            <a:r>
              <a:rPr lang="en-GB" sz="1200">
                <a:ea typeface="+mn-lt"/>
                <a:cs typeface="+mn-lt"/>
                <a:hlinkClick r:id="rId5"/>
              </a:rPr>
              <a:t>Retrofitting historic buildings | Westminster City Council</a:t>
            </a:r>
            <a:endParaRPr lang="en-US"/>
          </a:p>
        </p:txBody>
      </p:sp>
      <p:pic>
        <p:nvPicPr>
          <p:cNvPr id="4" name="Picture 4" descr="image">
            <a:extLst>
              <a:ext uri="{FF2B5EF4-FFF2-40B4-BE49-F238E27FC236}">
                <a16:creationId xmlns:a16="http://schemas.microsoft.com/office/drawing/2014/main" id="{8EAA6AE3-D50C-632D-5BAB-D4E3F4E1EA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A6898-DA65-3E3A-F637-34A0C368DECD}"/>
              </a:ext>
            </a:extLst>
          </p:cNvPr>
          <p:cNvSpPr txBox="1"/>
          <p:nvPr/>
        </p:nvSpPr>
        <p:spPr>
          <a:xfrm>
            <a:off x="10017496" y="1541773"/>
            <a:ext cx="2257300"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66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D84B3-47F4-30D3-E9EA-929F932D9C8F}"/>
              </a:ext>
            </a:extLst>
          </p:cNvPr>
          <p:cNvPicPr>
            <a:picLocks noChangeAspect="1"/>
          </p:cNvPicPr>
          <p:nvPr/>
        </p:nvPicPr>
        <p:blipFill>
          <a:blip r:embed="rId2"/>
          <a:stretch>
            <a:fillRect/>
          </a:stretch>
        </p:blipFill>
        <p:spPr>
          <a:xfrm>
            <a:off x="4312386" y="2181746"/>
            <a:ext cx="3517119" cy="2488361"/>
          </a:xfrm>
          <a:prstGeom prst="rect">
            <a:avLst/>
          </a:prstGeom>
        </p:spPr>
      </p:pic>
      <p:pic>
        <p:nvPicPr>
          <p:cNvPr id="2" name="Picture 1">
            <a:extLst>
              <a:ext uri="{FF2B5EF4-FFF2-40B4-BE49-F238E27FC236}">
                <a16:creationId xmlns:a16="http://schemas.microsoft.com/office/drawing/2014/main" id="{E7F4A6E9-2600-4845-520E-FF6EC0811749}"/>
              </a:ext>
            </a:extLst>
          </p:cNvPr>
          <p:cNvPicPr>
            <a:picLocks noChangeAspect="1"/>
          </p:cNvPicPr>
          <p:nvPr/>
        </p:nvPicPr>
        <p:blipFill>
          <a:blip r:embed="rId3"/>
          <a:stretch>
            <a:fillRect/>
          </a:stretch>
        </p:blipFill>
        <p:spPr>
          <a:xfrm>
            <a:off x="335281" y="2656063"/>
            <a:ext cx="3537345" cy="1238070"/>
          </a:xfrm>
          <a:prstGeom prst="rect">
            <a:avLst/>
          </a:prstGeom>
        </p:spPr>
      </p:pic>
      <p:pic>
        <p:nvPicPr>
          <p:cNvPr id="5" name="Picture 4">
            <a:extLst>
              <a:ext uri="{FF2B5EF4-FFF2-40B4-BE49-F238E27FC236}">
                <a16:creationId xmlns:a16="http://schemas.microsoft.com/office/drawing/2014/main" id="{48FC258E-1426-1C3A-245B-FE787534C65B}"/>
              </a:ext>
            </a:extLst>
          </p:cNvPr>
          <p:cNvPicPr>
            <a:picLocks noChangeAspect="1"/>
          </p:cNvPicPr>
          <p:nvPr/>
        </p:nvPicPr>
        <p:blipFill>
          <a:blip r:embed="rId4"/>
          <a:stretch>
            <a:fillRect/>
          </a:stretch>
        </p:blipFill>
        <p:spPr>
          <a:xfrm>
            <a:off x="8162336" y="2331224"/>
            <a:ext cx="3517120" cy="2189407"/>
          </a:xfrm>
          <a:prstGeom prst="rect">
            <a:avLst/>
          </a:prstGeom>
        </p:spPr>
      </p:pic>
      <p:pic>
        <p:nvPicPr>
          <p:cNvPr id="4" name="Picture 4" descr="image">
            <a:extLst>
              <a:ext uri="{FF2B5EF4-FFF2-40B4-BE49-F238E27FC236}">
                <a16:creationId xmlns:a16="http://schemas.microsoft.com/office/drawing/2014/main" id="{C8C321ED-45E4-983D-B250-A0983EAA7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978317-5983-1EAF-10D4-A149D03BD2C6}"/>
              </a:ext>
            </a:extLst>
          </p:cNvPr>
          <p:cNvSpPr txBox="1"/>
          <p:nvPr/>
        </p:nvSpPr>
        <p:spPr>
          <a:xfrm>
            <a:off x="10031024" y="1541773"/>
            <a:ext cx="2243772"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960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21455-0E95-B00C-647D-7A949E9F6D06}"/>
              </a:ext>
            </a:extLst>
          </p:cNvPr>
          <p:cNvPicPr>
            <a:picLocks noChangeAspect="1"/>
          </p:cNvPicPr>
          <p:nvPr/>
        </p:nvPicPr>
        <p:blipFill>
          <a:blip r:embed="rId2"/>
          <a:stretch>
            <a:fillRect/>
          </a:stretch>
        </p:blipFill>
        <p:spPr>
          <a:xfrm>
            <a:off x="101600" y="0"/>
            <a:ext cx="6245528" cy="365609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E996CD2-E969-A99C-286E-DE9CA342B5DA}"/>
              </a:ext>
            </a:extLst>
          </p:cNvPr>
          <p:cNvPicPr>
            <a:picLocks noChangeAspect="1"/>
          </p:cNvPicPr>
          <p:nvPr/>
        </p:nvPicPr>
        <p:blipFill>
          <a:blip r:embed="rId3"/>
          <a:stretch>
            <a:fillRect/>
          </a:stretch>
        </p:blipFill>
        <p:spPr>
          <a:xfrm>
            <a:off x="888335" y="1699367"/>
            <a:ext cx="6549110" cy="391344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43D2AA4-1754-CEA0-A7D7-B17809FC86E3}"/>
              </a:ext>
            </a:extLst>
          </p:cNvPr>
          <p:cNvPicPr>
            <a:picLocks noChangeAspect="1"/>
          </p:cNvPicPr>
          <p:nvPr/>
        </p:nvPicPr>
        <p:blipFill>
          <a:blip r:embed="rId4"/>
          <a:stretch>
            <a:fillRect/>
          </a:stretch>
        </p:blipFill>
        <p:spPr>
          <a:xfrm>
            <a:off x="3057236" y="3399657"/>
            <a:ext cx="5465040" cy="335528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7850A23-27ED-ABC5-68B3-CCCCBD585C39}"/>
              </a:ext>
            </a:extLst>
          </p:cNvPr>
          <p:cNvPicPr>
            <a:picLocks noChangeAspect="1"/>
          </p:cNvPicPr>
          <p:nvPr/>
        </p:nvPicPr>
        <p:blipFill>
          <a:blip r:embed="rId5"/>
          <a:stretch>
            <a:fillRect/>
          </a:stretch>
        </p:blipFill>
        <p:spPr>
          <a:xfrm>
            <a:off x="6726960" y="0"/>
            <a:ext cx="5058137" cy="2684261"/>
          </a:xfrm>
          <a:prstGeom prst="rect">
            <a:avLst/>
          </a:prstGeom>
          <a:ln>
            <a:noFill/>
          </a:ln>
          <a:effectLst>
            <a:outerShdw blurRad="292100" dist="139700" dir="2700000" algn="tl" rotWithShape="0">
              <a:srgbClr val="333333">
                <a:alpha val="65000"/>
              </a:srgbClr>
            </a:outerShdw>
          </a:effectLst>
        </p:spPr>
      </p:pic>
      <p:pic>
        <p:nvPicPr>
          <p:cNvPr id="2" name="Picture 4" descr="image">
            <a:extLst>
              <a:ext uri="{FF2B5EF4-FFF2-40B4-BE49-F238E27FC236}">
                <a16:creationId xmlns:a16="http://schemas.microsoft.com/office/drawing/2014/main" id="{E0CD363D-C17F-0060-10A6-C36F9D199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0355" y="2948998"/>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0AAC85-340B-5A12-7B22-D240C7618607}"/>
              </a:ext>
            </a:extLst>
          </p:cNvPr>
          <p:cNvSpPr txBox="1"/>
          <p:nvPr/>
        </p:nvSpPr>
        <p:spPr>
          <a:xfrm>
            <a:off x="9841738" y="4173740"/>
            <a:ext cx="2239426"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8020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30" name="Picture 6" descr="A building with a camera on it&#10;&#10;Description automatically generated">
            <a:extLst>
              <a:ext uri="{FF2B5EF4-FFF2-40B4-BE49-F238E27FC236}">
                <a16:creationId xmlns:a16="http://schemas.microsoft.com/office/drawing/2014/main" id="{847D1F37-FE50-5246-300F-F8F89B8614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81746"/>
            <a:ext cx="3517119" cy="24883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4A2B29-9B9D-735A-84C2-80D8368A9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179013"/>
            <a:ext cx="3537345" cy="24938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green cover with text and a solar panel&#10;&#10;Description automatically generated">
            <a:extLst>
              <a:ext uri="{FF2B5EF4-FFF2-40B4-BE49-F238E27FC236}">
                <a16:creationId xmlns:a16="http://schemas.microsoft.com/office/drawing/2014/main" id="{E9AD29DF-3E38-BE85-6182-AF90F574281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186143"/>
            <a:ext cx="3517120" cy="2479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74B3F1-5772-7D40-C4C6-ABCC725BFB7B}"/>
              </a:ext>
            </a:extLst>
          </p:cNvPr>
          <p:cNvSpPr txBox="1"/>
          <p:nvPr/>
        </p:nvSpPr>
        <p:spPr>
          <a:xfrm>
            <a:off x="1143000" y="931985"/>
            <a:ext cx="30618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90C226">
                    <a:lumMod val="75000"/>
                  </a:srgbClr>
                </a:solidFill>
                <a:effectLst/>
                <a:uLnTx/>
                <a:uFillTx/>
                <a:latin typeface="Calibri" panose="020F0502020204030204" pitchFamily="34" charset="0"/>
                <a:cs typeface="Calibri" panose="020F0502020204030204" pitchFamily="34" charset="0"/>
              </a:rPr>
              <a:t>How-to Retrofit Guides</a:t>
            </a:r>
          </a:p>
        </p:txBody>
      </p:sp>
      <p:pic>
        <p:nvPicPr>
          <p:cNvPr id="3" name="Picture 4" descr="image">
            <a:extLst>
              <a:ext uri="{FF2B5EF4-FFF2-40B4-BE49-F238E27FC236}">
                <a16:creationId xmlns:a16="http://schemas.microsoft.com/office/drawing/2014/main" id="{F24BBBA1-48F1-386D-903A-D46A737DD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E734B7-3F6C-B661-E4D6-2B3D3F27CE3C}"/>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362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4B3F1-5772-7D40-C4C6-ABCC725BFB7B}"/>
              </a:ext>
            </a:extLst>
          </p:cNvPr>
          <p:cNvSpPr txBox="1"/>
          <p:nvPr/>
        </p:nvSpPr>
        <p:spPr>
          <a:xfrm>
            <a:off x="1143000" y="931985"/>
            <a:ext cx="23722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90C226">
                    <a:lumMod val="75000"/>
                  </a:srgbClr>
                </a:solidFill>
                <a:effectLst/>
                <a:uLnTx/>
                <a:uFillTx/>
                <a:latin typeface="Calibri" panose="020F0502020204030204" pitchFamily="34" charset="0"/>
                <a:cs typeface="Calibri" panose="020F0502020204030204" pitchFamily="34" charset="0"/>
              </a:rPr>
              <a:t>Retrofit Taskforce</a:t>
            </a:r>
          </a:p>
        </p:txBody>
      </p:sp>
      <p:pic>
        <p:nvPicPr>
          <p:cNvPr id="2050" name="Picture 2">
            <a:extLst>
              <a:ext uri="{FF2B5EF4-FFF2-40B4-BE49-F238E27FC236}">
                <a16:creationId xmlns:a16="http://schemas.microsoft.com/office/drawing/2014/main" id="{05F1815C-F7D1-2950-8524-66635C8D9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07" y="1484766"/>
            <a:ext cx="801289" cy="629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building with many windows&#10;&#10;Description automatically generated">
            <a:extLst>
              <a:ext uri="{FF2B5EF4-FFF2-40B4-BE49-F238E27FC236}">
                <a16:creationId xmlns:a16="http://schemas.microsoft.com/office/drawing/2014/main" id="{708708DF-C9FB-B467-83DA-3D261AE49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85" y="2977926"/>
            <a:ext cx="2137229" cy="30921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oup of tall buildings with trees&#10;&#10;Description automatically generated">
            <a:extLst>
              <a:ext uri="{FF2B5EF4-FFF2-40B4-BE49-F238E27FC236}">
                <a16:creationId xmlns:a16="http://schemas.microsoft.com/office/drawing/2014/main" id="{9AEE4AF2-6FC6-BC68-10CD-144FF8D6C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541" y="2977921"/>
            <a:ext cx="3410796" cy="30921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A building with many balconies&#10;&#10;Description automatically generated">
            <a:extLst>
              <a:ext uri="{FF2B5EF4-FFF2-40B4-BE49-F238E27FC236}">
                <a16:creationId xmlns:a16="http://schemas.microsoft.com/office/drawing/2014/main" id="{E4ABE235-A703-EA96-E7C0-243BAFC96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6565" y="2977922"/>
            <a:ext cx="3086289" cy="30921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AB8A565A-2371-5651-4003-49E8002FA4DF}"/>
              </a:ext>
            </a:extLst>
          </p:cNvPr>
          <p:cNvSpPr>
            <a:spLocks noGrp="1"/>
          </p:cNvSpPr>
          <p:nvPr/>
        </p:nvSpPr>
        <p:spPr>
          <a:xfrm>
            <a:off x="1381675" y="1399892"/>
            <a:ext cx="2962012" cy="136862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latin typeface="Calibri Light"/>
                <a:cs typeface="Calibri"/>
              </a:rPr>
              <a:t>86% of Westminster’s emissions are produced from energy used in our homes, hospitals, offices and other buildings.</a:t>
            </a:r>
          </a:p>
        </p:txBody>
      </p:sp>
      <p:sp>
        <p:nvSpPr>
          <p:cNvPr id="4" name="Title 4">
            <a:extLst>
              <a:ext uri="{FF2B5EF4-FFF2-40B4-BE49-F238E27FC236}">
                <a16:creationId xmlns:a16="http://schemas.microsoft.com/office/drawing/2014/main" id="{4D994BD1-F49A-0990-061D-D070597CF3CE}"/>
              </a:ext>
            </a:extLst>
          </p:cNvPr>
          <p:cNvSpPr txBox="1">
            <a:spLocks/>
          </p:cNvSpPr>
          <p:nvPr/>
        </p:nvSpPr>
        <p:spPr>
          <a:xfrm>
            <a:off x="4313269" y="1399892"/>
            <a:ext cx="4419037" cy="1350864"/>
          </a:xfrm>
          <a:prstGeom prst="rect">
            <a:avLst/>
          </a:prstGeom>
        </p:spPr>
        <p:txBody>
          <a:bodyPr vert="horz" lIns="91440" tIns="45720" rIns="91440" bIns="45720" rtlCol="0" anchor="b">
            <a:normAutofit fontScale="97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dirty="0">
                <a:latin typeface="Calibri Light"/>
                <a:cs typeface="Calibri"/>
              </a:rPr>
              <a:t>These buildings include 11,000 listed buildings, in 56 conservation areas covering 78% of the city, the highest number of heritage buildings of any local authority in the UK.</a:t>
            </a:r>
            <a:r>
              <a:rPr lang="en-GB" dirty="0">
                <a:latin typeface="Calibri Light"/>
                <a:cs typeface="Calibri"/>
              </a:rPr>
              <a:t> </a:t>
            </a:r>
            <a:endParaRPr lang="en-GB" sz="1800">
              <a:latin typeface="Calibri" panose="020F0502020204030204" pitchFamily="34" charset="0"/>
              <a:cs typeface="Calibri" panose="020F0502020204030204" pitchFamily="34" charset="0"/>
            </a:endParaRPr>
          </a:p>
        </p:txBody>
      </p:sp>
      <p:pic>
        <p:nvPicPr>
          <p:cNvPr id="5" name="Picture 4" descr="image">
            <a:extLst>
              <a:ext uri="{FF2B5EF4-FFF2-40B4-BE49-F238E27FC236}">
                <a16:creationId xmlns:a16="http://schemas.microsoft.com/office/drawing/2014/main" id="{B2AD676F-7F5C-8A34-8145-63C7B7967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BAD4FB-CEB2-1385-1352-0C79A4BA53EC}"/>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488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5F1815C-F7D1-2950-8524-66635C8D9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07" y="1484766"/>
            <a:ext cx="801289" cy="629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6D286714-C43C-104F-F83B-A15FE3F9C53A}"/>
              </a:ext>
            </a:extLst>
          </p:cNvPr>
          <p:cNvSpPr txBox="1"/>
          <p:nvPr/>
        </p:nvSpPr>
        <p:spPr>
          <a:xfrm>
            <a:off x="3482527" y="1334654"/>
            <a:ext cx="5226945" cy="545790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kern="100" dirty="0">
                <a:latin typeface="Calibri Light"/>
                <a:ea typeface="+mn-lt"/>
                <a:cs typeface="Calibri"/>
              </a:rPr>
              <a:t>Preparing a draft Heritage Partnership Agreement (HPA) with one of the Great Estates which will include retrofit measures;</a:t>
            </a:r>
            <a:endParaRPr lang="en-US">
              <a:latin typeface="Calibri Light"/>
              <a:cs typeface="Calibri"/>
            </a:endParaRPr>
          </a:p>
          <a:p>
            <a:pPr marL="285750" indent="-285750">
              <a:buFont typeface="Arial"/>
              <a:buChar char="•"/>
            </a:pPr>
            <a:endParaRPr lang="en-US" dirty="0">
              <a:latin typeface="Calibri Light"/>
              <a:cs typeface="Calibri" panose="020F0502020204030204" pitchFamily="34" charset="0"/>
            </a:endParaRPr>
          </a:p>
          <a:p>
            <a:pPr marL="285750" indent="-285750">
              <a:buFont typeface="Arial"/>
              <a:buChar char="•"/>
            </a:pPr>
            <a:r>
              <a:rPr lang="en-GB" kern="100" dirty="0">
                <a:latin typeface="Calibri Light"/>
                <a:ea typeface="+mn-lt"/>
                <a:cs typeface="Calibri"/>
              </a:rPr>
              <a:t>Initial discussion has been had with Historic England about the potential use of Local Listed Building Consent Orders (LLBCOs) for retrofit measures;</a:t>
            </a:r>
          </a:p>
          <a:p>
            <a:pPr marL="285750" indent="-285750">
              <a:buFont typeface="Arial"/>
              <a:buChar char="•"/>
            </a:pPr>
            <a:endParaRPr lang="en-GB" dirty="0">
              <a:latin typeface="Calibri Light"/>
              <a:cs typeface="Calibri" panose="020F0502020204030204" pitchFamily="34" charset="0"/>
            </a:endParaRPr>
          </a:p>
          <a:p>
            <a:pPr marL="285750" indent="-285750">
              <a:buFont typeface="Arial"/>
              <a:buChar char="•"/>
            </a:pPr>
            <a:r>
              <a:rPr lang="en-GB" kern="100" dirty="0">
                <a:latin typeface="Calibri Light"/>
                <a:ea typeface="+mn-lt"/>
                <a:cs typeface="Calibri"/>
              </a:rPr>
              <a:t>Early discussion with colleagues in Housing about the use of an LLBCO or HPA to enable retrofit of one of Council’s housing estates;</a:t>
            </a:r>
          </a:p>
          <a:p>
            <a:pPr marL="285750" indent="-285750">
              <a:buFont typeface="Arial"/>
              <a:buChar char="•"/>
            </a:pPr>
            <a:endParaRPr lang="en-GB" dirty="0">
              <a:latin typeface="Calibri Light"/>
              <a:cs typeface="Calibri" panose="020F0502020204030204" pitchFamily="34" charset="0"/>
            </a:endParaRPr>
          </a:p>
          <a:p>
            <a:pPr marL="285750" indent="-285750">
              <a:buFont typeface="Arial"/>
              <a:buChar char="•"/>
            </a:pPr>
            <a:r>
              <a:rPr lang="en-GB" kern="100" dirty="0">
                <a:latin typeface="Calibri Light"/>
                <a:ea typeface="+mn-lt"/>
                <a:cs typeface="Calibri"/>
              </a:rPr>
              <a:t>Aim to investigate the potential use of Local Development Orders for replacement double-glazed windows;</a:t>
            </a:r>
          </a:p>
          <a:p>
            <a:pPr marL="285750" indent="-285750">
              <a:buFont typeface="Arial"/>
              <a:buChar char="•"/>
            </a:pPr>
            <a:endParaRPr lang="en-GB" dirty="0">
              <a:latin typeface="Calibri Light"/>
              <a:cs typeface="Calibri" panose="020F0502020204030204" pitchFamily="34" charset="0"/>
            </a:endParaRPr>
          </a:p>
          <a:p>
            <a:pPr marL="285750" indent="-285750">
              <a:spcAft>
                <a:spcPts val="800"/>
              </a:spcAft>
              <a:buFont typeface="Arial"/>
              <a:buChar char="•"/>
            </a:pPr>
            <a:r>
              <a:rPr lang="en-GB" kern="100" dirty="0">
                <a:latin typeface="Calibri Light"/>
                <a:cs typeface="Calibri"/>
              </a:rPr>
              <a:t> Working with policy colleagues on retrofit policy</a:t>
            </a:r>
            <a:endParaRPr lang="en-GB" dirty="0">
              <a:latin typeface="Calibri Light"/>
              <a:cs typeface="Calibri"/>
            </a:endParaRPr>
          </a:p>
          <a:p>
            <a:pPr>
              <a:spcAft>
                <a:spcPts val="800"/>
              </a:spcAft>
            </a:pPr>
            <a:endParaRPr lang="en-GB" sz="1800" dirty="0"/>
          </a:p>
        </p:txBody>
      </p:sp>
      <p:sp>
        <p:nvSpPr>
          <p:cNvPr id="6" name="TextBox 5">
            <a:extLst>
              <a:ext uri="{FF2B5EF4-FFF2-40B4-BE49-F238E27FC236}">
                <a16:creationId xmlns:a16="http://schemas.microsoft.com/office/drawing/2014/main" id="{47255E2E-649D-BA48-F1CA-949BA8E3CC25}"/>
              </a:ext>
            </a:extLst>
          </p:cNvPr>
          <p:cNvSpPr txBox="1"/>
          <p:nvPr/>
        </p:nvSpPr>
        <p:spPr>
          <a:xfrm>
            <a:off x="1143000" y="931985"/>
            <a:ext cx="23704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90C226">
                    <a:lumMod val="75000"/>
                  </a:srgbClr>
                </a:solidFill>
                <a:latin typeface="Calibri" panose="020F0502020204030204" pitchFamily="34" charset="0"/>
                <a:cs typeface="Calibri" panose="020F0502020204030204" pitchFamily="34" charset="0"/>
              </a:rPr>
              <a:t>Started Activities </a:t>
            </a:r>
            <a:endParaRPr kumimoji="0" lang="en-GB" sz="2400" b="0" i="0" u="none" strike="noStrike" kern="1200" cap="none" spc="0" normalizeH="0" baseline="0" noProof="0">
              <a:ln>
                <a:noFill/>
              </a:ln>
              <a:solidFill>
                <a:srgbClr val="90C226">
                  <a:lumMod val="75000"/>
                </a:srgbClr>
              </a:solidFill>
              <a:effectLst/>
              <a:uLnTx/>
              <a:uFillTx/>
              <a:latin typeface="Calibri" panose="020F0502020204030204" pitchFamily="34" charset="0"/>
              <a:cs typeface="Calibri" panose="020F0502020204030204" pitchFamily="34" charset="0"/>
            </a:endParaRPr>
          </a:p>
        </p:txBody>
      </p:sp>
      <p:pic>
        <p:nvPicPr>
          <p:cNvPr id="2" name="Picture 4" descr="image">
            <a:extLst>
              <a:ext uri="{FF2B5EF4-FFF2-40B4-BE49-F238E27FC236}">
                <a16:creationId xmlns:a16="http://schemas.microsoft.com/office/drawing/2014/main" id="{66E852BB-A666-73E4-3CB7-E5E9CBD99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726210-11E3-32DA-096F-B1B33387D1E0}"/>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4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B81F5-8357-CAE0-AB35-6508012D45C8}"/>
              </a:ext>
            </a:extLst>
          </p:cNvPr>
          <p:cNvSpPr txBox="1"/>
          <p:nvPr/>
        </p:nvSpPr>
        <p:spPr>
          <a:xfrm>
            <a:off x="1143000" y="931985"/>
            <a:ext cx="7411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90C226">
                    <a:lumMod val="75000"/>
                  </a:srgbClr>
                </a:solidFill>
                <a:latin typeface="Calibri" panose="020F0502020204030204" pitchFamily="34" charset="0"/>
                <a:cs typeface="Calibri" panose="020F0502020204030204" pitchFamily="34" charset="0"/>
              </a:rPr>
              <a:t>Small Businesses and Community Engagement in Planning</a:t>
            </a:r>
            <a:endParaRPr kumimoji="0" lang="en-GB" sz="2400" b="0" i="0" u="none" strike="noStrike" kern="1200" cap="none" spc="0" normalizeH="0" baseline="0" noProof="0">
              <a:ln>
                <a:noFill/>
              </a:ln>
              <a:solidFill>
                <a:srgbClr val="90C226">
                  <a:lumMod val="75000"/>
                </a:srgbClr>
              </a:solidFill>
              <a:effectLst/>
              <a:uLnTx/>
              <a:uFillTx/>
              <a:latin typeface="Calibri" panose="020F0502020204030204" pitchFamily="34" charset="0"/>
              <a:cs typeface="Calibri" panose="020F0502020204030204" pitchFamily="34" charset="0"/>
            </a:endParaRPr>
          </a:p>
        </p:txBody>
      </p:sp>
      <p:sp>
        <p:nvSpPr>
          <p:cNvPr id="3" name="Content Placeholder 3">
            <a:extLst>
              <a:ext uri="{FF2B5EF4-FFF2-40B4-BE49-F238E27FC236}">
                <a16:creationId xmlns:a16="http://schemas.microsoft.com/office/drawing/2014/main" id="{B2084BF2-2354-5D05-63F2-C9B4F2C86675}"/>
              </a:ext>
            </a:extLst>
          </p:cNvPr>
          <p:cNvSpPr>
            <a:spLocks noGrp="1"/>
          </p:cNvSpPr>
          <p:nvPr/>
        </p:nvSpPr>
        <p:spPr>
          <a:xfrm>
            <a:off x="3000794" y="1756771"/>
            <a:ext cx="6190412" cy="334445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0" dirty="0">
                <a:effectLst/>
                <a:latin typeface="Calibri" panose="020F0502020204030204" pitchFamily="34" charset="0"/>
                <a:cs typeface="Calibri" panose="020F0502020204030204" pitchFamily="34" charset="0"/>
              </a:rPr>
              <a:t>We want to hear from you</a:t>
            </a:r>
          </a:p>
          <a:p>
            <a:pPr marL="0" indent="0" algn="just">
              <a:buNone/>
            </a:pPr>
            <a:endParaRPr lang="en-US" sz="2000" b="1" i="0" dirty="0">
              <a:effectLst/>
              <a:latin typeface="Calibri" panose="020F0502020204030204" pitchFamily="34" charset="0"/>
              <a:cs typeface="Calibri" panose="020F0502020204030204" pitchFamily="34" charset="0"/>
            </a:endParaRPr>
          </a:p>
          <a:p>
            <a:pPr marL="342900" indent="-342900" algn="just"/>
            <a:r>
              <a:rPr lang="en-US" sz="2000" i="0" dirty="0">
                <a:effectLst/>
                <a:latin typeface="Calibri Light"/>
                <a:cs typeface="Calibri"/>
              </a:rPr>
              <a:t>Common Challenges in Planning for Energy Efficiency</a:t>
            </a:r>
          </a:p>
          <a:p>
            <a:pPr marL="342900" indent="-342900" algn="just"/>
            <a:r>
              <a:rPr lang="en-US" sz="2000" i="0" dirty="0">
                <a:effectLst/>
                <a:latin typeface="Calibri Light"/>
                <a:cs typeface="Calibri"/>
              </a:rPr>
              <a:t>Identifying Key Concerns/Barriers</a:t>
            </a:r>
          </a:p>
          <a:p>
            <a:pPr marL="342900" indent="-342900" algn="just"/>
            <a:r>
              <a:rPr lang="en-GB" sz="2000" b="0" i="0" dirty="0">
                <a:effectLst/>
                <a:latin typeface="Calibri Light"/>
                <a:cs typeface="Calibri"/>
              </a:rPr>
              <a:t>Go to </a:t>
            </a:r>
            <a:r>
              <a:rPr lang="en-GB" sz="2000" b="0" i="0" u="none" strike="noStrike" dirty="0">
                <a:effectLst/>
                <a:latin typeface="Calibri Light"/>
                <a:cs typeface="Calibri"/>
                <a:hlinkClick r:id="rId2">
                  <a:extLst>
                    <a:ext uri="{A12FA001-AC4F-418D-AE19-62706E023703}">
                      <ahyp:hlinkClr xmlns:ahyp="http://schemas.microsoft.com/office/drawing/2018/hyperlinkcolor" val="tx"/>
                    </a:ext>
                  </a:extLst>
                </a:hlinkClick>
              </a:rPr>
              <a:t>www.sli.do</a:t>
            </a:r>
            <a:r>
              <a:rPr lang="en-GB" sz="2000" b="0" i="0" dirty="0">
                <a:effectLst/>
                <a:latin typeface="Calibri Light"/>
                <a:cs typeface="Calibri"/>
              </a:rPr>
              <a:t> and enter the code 3865521 to submit your comments/questions or use the QR code on this slide</a:t>
            </a:r>
            <a:endParaRPr lang="en-US" sz="2000" i="0" dirty="0">
              <a:effectLst/>
              <a:latin typeface="Calibri Light"/>
              <a:cs typeface="Calibri"/>
            </a:endParaRPr>
          </a:p>
          <a:p>
            <a:pPr marL="342900" indent="-342900" algn="just"/>
            <a:r>
              <a:rPr lang="en-US" sz="2000" i="0" dirty="0">
                <a:effectLst/>
                <a:latin typeface="Calibri Light"/>
                <a:cs typeface="Calibri"/>
              </a:rPr>
              <a:t>Contact details to send your comments: </a:t>
            </a:r>
            <a:r>
              <a:rPr lang="en-US" sz="2000" dirty="0">
                <a:latin typeface="Calibri Light"/>
                <a:cs typeface="Calibri"/>
                <a:hlinkClick r:id="rId3">
                  <a:extLst>
                    <a:ext uri="{A12FA001-AC4F-418D-AE19-62706E023703}">
                      <ahyp:hlinkClr xmlns:ahyp="http://schemas.microsoft.com/office/drawing/2018/hyperlinkcolor" val="tx"/>
                    </a:ext>
                  </a:extLst>
                </a:hlinkClick>
              </a:rPr>
              <a:t>planningreception</a:t>
            </a:r>
            <a:r>
              <a:rPr lang="en-US" sz="2000" i="0" dirty="0">
                <a:effectLst/>
                <a:latin typeface="Calibri Light"/>
                <a:cs typeface="Calibri"/>
                <a:hlinkClick r:id="rId3">
                  <a:extLst>
                    <a:ext uri="{A12FA001-AC4F-418D-AE19-62706E023703}">
                      <ahyp:hlinkClr xmlns:ahyp="http://schemas.microsoft.com/office/drawing/2018/hyperlinkcolor" val="tx"/>
                    </a:ext>
                  </a:extLst>
                </a:hlinkClick>
              </a:rPr>
              <a:t>@</a:t>
            </a:r>
            <a:r>
              <a:rPr lang="en-US" sz="2000" dirty="0">
                <a:latin typeface="Calibri Light"/>
                <a:cs typeface="Calibri"/>
                <a:hlinkClick r:id="rId3">
                  <a:extLst>
                    <a:ext uri="{A12FA001-AC4F-418D-AE19-62706E023703}">
                      <ahyp:hlinkClr xmlns:ahyp="http://schemas.microsoft.com/office/drawing/2018/hyperlinkcolor" val="tx"/>
                    </a:ext>
                  </a:extLst>
                </a:hlinkClick>
              </a:rPr>
              <a:t>westminster.gov.uk</a:t>
            </a:r>
            <a:r>
              <a:rPr lang="en-US" sz="2000" dirty="0">
                <a:latin typeface="Calibri Light"/>
                <a:cs typeface="Calibri"/>
              </a:rPr>
              <a:t> </a:t>
            </a:r>
          </a:p>
          <a:p>
            <a:pPr marL="0" indent="0" algn="just">
              <a:buNone/>
            </a:pPr>
            <a:r>
              <a:rPr lang="en-US" sz="2000" dirty="0">
                <a:latin typeface="Calibri Light"/>
                <a:cs typeface="Calibri"/>
              </a:rPr>
              <a:t>(please quote "</a:t>
            </a:r>
            <a:r>
              <a:rPr lang="en-US" sz="2000" i="1" dirty="0">
                <a:latin typeface="Calibri Light"/>
                <a:ea typeface="+mn-lt"/>
                <a:cs typeface="Calibri"/>
              </a:rPr>
              <a:t>Sustainable Business Practices Workshop</a:t>
            </a:r>
            <a:r>
              <a:rPr lang="en-US" sz="2000" dirty="0">
                <a:latin typeface="Calibri Light"/>
                <a:ea typeface="+mn-lt"/>
                <a:cs typeface="Calibri"/>
              </a:rPr>
              <a:t>")</a:t>
            </a:r>
            <a:endParaRPr lang="en-US" dirty="0"/>
          </a:p>
          <a:p>
            <a:pPr marL="0"/>
            <a:endParaRPr lang="en-US" sz="2000" i="0" dirty="0">
              <a:effectLst/>
              <a:latin typeface="Calibri Light"/>
              <a:cs typeface="Calibri"/>
            </a:endParaRPr>
          </a:p>
          <a:p>
            <a:endParaRPr lang="en-US" sz="1500" b="0" i="0" dirty="0">
              <a:effectLst/>
            </a:endParaRPr>
          </a:p>
          <a:p>
            <a:pPr marL="0"/>
            <a:endParaRPr lang="en-US" sz="1500" b="0" i="0" dirty="0">
              <a:effectLst/>
            </a:endParaRPr>
          </a:p>
        </p:txBody>
      </p:sp>
      <p:pic>
        <p:nvPicPr>
          <p:cNvPr id="4" name="Picture 4" descr="image">
            <a:extLst>
              <a:ext uri="{FF2B5EF4-FFF2-40B4-BE49-F238E27FC236}">
                <a16:creationId xmlns:a16="http://schemas.microsoft.com/office/drawing/2014/main" id="{017AFDF2-E37B-EDFA-9299-FC6AD4E9A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564" y="317031"/>
            <a:ext cx="1224742" cy="1224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F38459-AFE4-490F-C298-F5577B39692A}"/>
              </a:ext>
            </a:extLst>
          </p:cNvPr>
          <p:cNvSpPr txBox="1"/>
          <p:nvPr/>
        </p:nvSpPr>
        <p:spPr>
          <a:xfrm>
            <a:off x="10130112" y="1541773"/>
            <a:ext cx="2144683" cy="369332"/>
          </a:xfrm>
          <a:prstGeom prst="rect">
            <a:avLst/>
          </a:prstGeom>
          <a:noFill/>
        </p:spPr>
        <p:txBody>
          <a:bodyPr wrap="square">
            <a:spAutoFit/>
          </a:bodyPr>
          <a:lstStyle/>
          <a:p>
            <a:r>
              <a:rPr lang="en-GB" b="0" i="0" u="none" strike="noStrike"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www.sli.do</a:t>
            </a:r>
            <a:r>
              <a:rPr lang="en-GB" b="0" i="0" dirty="0">
                <a:effectLst/>
                <a:latin typeface="Calibri" panose="020F0502020204030204" pitchFamily="34" charset="0"/>
                <a:cs typeface="Calibri" panose="020F0502020204030204" pitchFamily="34" charset="0"/>
              </a:rPr>
              <a:t> 3865521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626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descr="Text&#10;&#10;Description automatically generated with medium confidence">
            <a:extLst>
              <a:ext uri="{FF2B5EF4-FFF2-40B4-BE49-F238E27FC236}">
                <a16:creationId xmlns:a16="http://schemas.microsoft.com/office/drawing/2014/main" id="{DD66BF87-89D5-1A4B-61FF-0153D5E6E501}"/>
              </a:ext>
            </a:extLst>
          </p:cNvPr>
          <p:cNvPicPr>
            <a:picLocks noChangeAspect="1"/>
          </p:cNvPicPr>
          <p:nvPr/>
        </p:nvPicPr>
        <p:blipFill>
          <a:blip r:embed="rId3"/>
          <a:stretch>
            <a:fillRect/>
          </a:stretch>
        </p:blipFill>
        <p:spPr>
          <a:xfrm>
            <a:off x="8010324" y="354572"/>
            <a:ext cx="3840653" cy="726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 name="TextBox 2">
            <a:extLst>
              <a:ext uri="{FF2B5EF4-FFF2-40B4-BE49-F238E27FC236}">
                <a16:creationId xmlns:a16="http://schemas.microsoft.com/office/drawing/2014/main" id="{14F88602-97C8-D944-4476-06C9A20371A3}"/>
              </a:ext>
            </a:extLst>
          </p:cNvPr>
          <p:cNvSpPr txBox="1"/>
          <p:nvPr/>
        </p:nvSpPr>
        <p:spPr>
          <a:xfrm>
            <a:off x="341023" y="1591572"/>
            <a:ext cx="5651862" cy="483209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1D836">
                    <a:lumMod val="75000"/>
                  </a:srgbClr>
                </a:solidFill>
                <a:effectLst/>
                <a:uLnTx/>
                <a:uFillTx/>
                <a:latin typeface="Museo Sans 500" panose="02000000000000000000" pitchFamily="2" charset="77"/>
              </a:rPr>
              <a:t>Key Information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1"/>
                </a:solidFill>
                <a:effectLst/>
                <a:uLnTx/>
                <a:uFillTx/>
                <a:latin typeface="Museo Sans 500" panose="02000000000000000000" pitchFamily="2" charset="77"/>
              </a:rPr>
              <a:t>A </a:t>
            </a:r>
            <a:r>
              <a:rPr kumimoji="0" lang="en-GB" sz="1800" b="1" i="0" u="none" strike="noStrike" kern="1200" cap="none" spc="0" normalizeH="0" baseline="0" noProof="0" dirty="0">
                <a:ln>
                  <a:noFill/>
                </a:ln>
                <a:solidFill>
                  <a:schemeClr val="bg1"/>
                </a:solidFill>
                <a:effectLst/>
                <a:uLnTx/>
                <a:uFillTx/>
                <a:latin typeface="Museo Sans 500" panose="02000000000000000000" pitchFamily="2" charset="77"/>
              </a:rPr>
              <a:t>free</a:t>
            </a:r>
            <a:r>
              <a:rPr kumimoji="0" lang="en-GB" sz="1800" b="0" i="0" u="none" strike="noStrike" kern="1200" cap="none" spc="0" normalizeH="0" baseline="0" noProof="0" dirty="0">
                <a:ln>
                  <a:noFill/>
                </a:ln>
                <a:solidFill>
                  <a:schemeClr val="bg1"/>
                </a:solidFill>
                <a:effectLst/>
                <a:uLnTx/>
                <a:uFillTx/>
                <a:latin typeface="Museo Sans 500" panose="02000000000000000000" pitchFamily="2" charset="77"/>
              </a:rPr>
              <a:t> business-led initiative supported by the </a:t>
            </a:r>
            <a:r>
              <a:rPr kumimoji="0" lang="en-GB" sz="1800" b="0" i="0" u="none" strike="noStrike" kern="1200" cap="none" spc="0" normalizeH="0" baseline="0" noProof="0" dirty="0">
                <a:ln>
                  <a:noFill/>
                </a:ln>
                <a:solidFill>
                  <a:schemeClr val="bg1"/>
                </a:solidFill>
                <a:effectLst/>
                <a:uLnTx/>
                <a:uFillTx/>
                <a:latin typeface="Museo Sans 700" panose="02000000000000000000" pitchFamily="2" charset="77"/>
              </a:rPr>
              <a:t>Westminster Property Association </a:t>
            </a:r>
            <a:r>
              <a:rPr kumimoji="0" lang="en-GB" sz="1800" b="0" i="0" u="none" strike="noStrike" kern="1200" cap="none" spc="0" normalizeH="0" baseline="0" noProof="0" dirty="0">
                <a:ln>
                  <a:noFill/>
                </a:ln>
                <a:solidFill>
                  <a:schemeClr val="bg1"/>
                </a:solidFill>
                <a:effectLst/>
                <a:uLnTx/>
                <a:uFillTx/>
                <a:latin typeface="Museo Sans 500" panose="02000000000000000000" pitchFamily="2" charset="77"/>
              </a:rPr>
              <a:t>and </a:t>
            </a:r>
            <a:r>
              <a:rPr kumimoji="0" lang="en-GB" sz="1800" b="0" i="0" u="none" strike="noStrike" kern="1200" cap="none" spc="0" normalizeH="0" baseline="0" noProof="0" dirty="0">
                <a:ln>
                  <a:noFill/>
                </a:ln>
                <a:solidFill>
                  <a:schemeClr val="bg1"/>
                </a:solidFill>
                <a:effectLst/>
                <a:uLnTx/>
                <a:uFillTx/>
                <a:latin typeface="Museo Sans 700" panose="02000000000000000000" pitchFamily="2" charset="77"/>
              </a:rPr>
              <a:t>Westminster City Council</a:t>
            </a: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Has been running for </a:t>
            </a:r>
            <a:r>
              <a:rPr kumimoji="0" lang="en-US" sz="1800" b="1" i="0" u="none" strike="noStrike" kern="1200" cap="none" spc="0" normalizeH="0" baseline="0" noProof="0" dirty="0">
                <a:ln>
                  <a:noFill/>
                </a:ln>
                <a:solidFill>
                  <a:schemeClr val="bg1"/>
                </a:solidFill>
                <a:effectLst/>
                <a:uLnTx/>
                <a:uFillTx/>
                <a:latin typeface="Museo Sans 700" panose="02000000000000000000" pitchFamily="2" charset="77"/>
              </a:rPr>
              <a:t>1 year </a:t>
            </a: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and has </a:t>
            </a:r>
            <a:r>
              <a:rPr lang="en-US" b="1" dirty="0">
                <a:solidFill>
                  <a:schemeClr val="bg1"/>
                </a:solidFill>
                <a:latin typeface="Museo Sans 700" panose="02000000000000000000" pitchFamily="2" charset="77"/>
              </a:rPr>
              <a:t>over 50</a:t>
            </a: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 signatories so far, which collectively account for </a:t>
            </a:r>
            <a:r>
              <a:rPr kumimoji="0" lang="en-US" sz="1800" b="1" i="0" u="none" strike="noStrike" kern="1200" cap="none" spc="0" normalizeH="0" baseline="0" noProof="0" dirty="0">
                <a:ln>
                  <a:noFill/>
                </a:ln>
                <a:solidFill>
                  <a:schemeClr val="bg1"/>
                </a:solidFill>
                <a:effectLst/>
                <a:uLnTx/>
                <a:uFillTx/>
                <a:latin typeface="Museo Sans 700" panose="02000000000000000000" pitchFamily="2" charset="77"/>
              </a:rPr>
              <a:t>14%</a:t>
            </a: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 of Westminster’s total non-domestic floorspace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Signatories become part of a charter network that benefits from exclusive activities and knowledge-sharing sessions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useo Sans 700" panose="02000000000000000000" pitchFamily="2" charset="77"/>
              </a:rPr>
              <a:t>Governed by a Steering Group and Technical Working Group, made up of early signatories</a:t>
            </a:r>
            <a:endParaRPr kumimoji="0" lang="en-GB" sz="18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D5D5D5">
                  <a:lumMod val="10000"/>
                </a:srgbClr>
              </a:solidFill>
              <a:effectLst/>
              <a:uLnTx/>
              <a:uFillTx/>
              <a:latin typeface="Museo Sans 500" panose="02000000000000000000" pitchFamily="2" charset="77"/>
            </a:endParaRPr>
          </a:p>
        </p:txBody>
      </p:sp>
      <p:cxnSp>
        <p:nvCxnSpPr>
          <p:cNvPr id="5" name="Straight Connector 4">
            <a:extLst>
              <a:ext uri="{FF2B5EF4-FFF2-40B4-BE49-F238E27FC236}">
                <a16:creationId xmlns:a16="http://schemas.microsoft.com/office/drawing/2014/main" id="{EF0A10C3-0415-EEF8-8940-202127D7E0C4}"/>
              </a:ext>
            </a:extLst>
          </p:cNvPr>
          <p:cNvCxnSpPr>
            <a:cxnSpLocks/>
          </p:cNvCxnSpPr>
          <p:nvPr/>
        </p:nvCxnSpPr>
        <p:spPr>
          <a:xfrm flipH="1">
            <a:off x="8010324" y="1170172"/>
            <a:ext cx="3840653" cy="0"/>
          </a:xfrm>
          <a:prstGeom prst="line">
            <a:avLst/>
          </a:prstGeom>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FC030D66-CE3A-C8D3-FB12-2440E97AC3D5}"/>
              </a:ext>
            </a:extLst>
          </p:cNvPr>
          <p:cNvSpPr txBox="1">
            <a:spLocks/>
          </p:cNvSpPr>
          <p:nvPr/>
        </p:nvSpPr>
        <p:spPr>
          <a:xfrm>
            <a:off x="3786685" y="604559"/>
            <a:ext cx="3911693" cy="476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1D836">
                    <a:lumMod val="75000"/>
                  </a:srgbClr>
                </a:solidFill>
                <a:effectLst/>
                <a:uLnTx/>
                <a:uFillTx/>
                <a:latin typeface="Museo Sans 700" panose="02000000000000000000" pitchFamily="2" charset="77"/>
              </a:rPr>
              <a:t>SUSTAINABLE CITY CHARTER OVERVIEW</a:t>
            </a:r>
          </a:p>
        </p:txBody>
      </p:sp>
      <p:sp>
        <p:nvSpPr>
          <p:cNvPr id="6" name="TextBox 5">
            <a:extLst>
              <a:ext uri="{FF2B5EF4-FFF2-40B4-BE49-F238E27FC236}">
                <a16:creationId xmlns:a16="http://schemas.microsoft.com/office/drawing/2014/main" id="{AE428C09-D598-6955-99B0-9B35BCC4DE20}"/>
              </a:ext>
            </a:extLst>
          </p:cNvPr>
          <p:cNvSpPr txBox="1"/>
          <p:nvPr/>
        </p:nvSpPr>
        <p:spPr>
          <a:xfrm>
            <a:off x="6096000" y="1466917"/>
            <a:ext cx="5754977" cy="4862870"/>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1D836">
                    <a:lumMod val="75000"/>
                  </a:srgbClr>
                </a:solidFill>
                <a:effectLst/>
                <a:uLnTx/>
                <a:uFillTx/>
                <a:latin typeface="Museo Sans 500" panose="02000000000000000000" pitchFamily="2" charset="77"/>
              </a:rPr>
              <a:t>Aims of the charter</a:t>
            </a:r>
            <a:endParaRPr kumimoji="0" lang="en-US" sz="1600" b="1" i="0" u="none" strike="noStrike" kern="1200" cap="none" spc="0" normalizeH="0" baseline="0" noProof="0" dirty="0">
              <a:ln>
                <a:noFill/>
              </a:ln>
              <a:solidFill>
                <a:srgbClr val="61D836">
                  <a:lumMod val="75000"/>
                </a:srgbClr>
              </a:solidFill>
              <a:effectLst/>
              <a:uLnTx/>
              <a:uFillTx/>
              <a:latin typeface="Museo Sans 500" panose="02000000000000000000" pitchFamily="2" charset="77"/>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5D5D5">
                  <a:lumMod val="10000"/>
                </a:srgbClr>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rPr>
              <a:t>To grow an organizational network that actively shares best practice and sustainability support</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rPr>
              <a:t>To better understand the sustainability challenges facing businesses and public institutions, and develop tools to support them</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rPr>
              <a:t>To set a common ambition for driving down emissions from existing non-domestic buildings in Westminster (</a:t>
            </a:r>
            <a:r>
              <a:rPr kumimoji="0" lang="en-US" sz="1800" b="1" i="0" u="none" strike="noStrike" kern="1200" cap="none" spc="0" normalizeH="0" baseline="0" noProof="0" dirty="0">
                <a:ln>
                  <a:noFill/>
                </a:ln>
                <a:solidFill>
                  <a:schemeClr val="bg1"/>
                </a:solidFill>
                <a:effectLst/>
                <a:uLnTx/>
                <a:uFillTx/>
                <a:latin typeface="Museo Sans 500" panose="02000000000000000000" pitchFamily="2" charset="77"/>
              </a:rPr>
              <a:t>70%</a:t>
            </a:r>
            <a:r>
              <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rPr>
              <a:t> of Westminster’s </a:t>
            </a:r>
            <a:r>
              <a:rPr kumimoji="0" lang="en-US" sz="1800" b="0" i="0" u="none" strike="noStrike" kern="1200" cap="none" spc="0" normalizeH="0" baseline="0" noProof="0" dirty="0" err="1">
                <a:ln>
                  <a:noFill/>
                </a:ln>
                <a:solidFill>
                  <a:schemeClr val="bg1"/>
                </a:solidFill>
                <a:effectLst/>
                <a:uLnTx/>
                <a:uFillTx/>
                <a:latin typeface="Museo Sans 500" panose="02000000000000000000" pitchFamily="2" charset="77"/>
              </a:rPr>
              <a:t>tota</a:t>
            </a:r>
            <a:r>
              <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rPr>
              <a:t>l emissions) and track progress against this</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bg1"/>
                </a:solidFill>
                <a:effectLst/>
                <a:uLnTx/>
                <a:uFillTx/>
                <a:latin typeface="Museo Sans 500" panose="02000000000000000000" pitchFamily="2" charset="77"/>
              </a:rPr>
              <a:t>To provide a mechanism for landlord-tenant engagement in Westminster’s complex           commercial building landscape</a:t>
            </a:r>
          </a:p>
        </p:txBody>
      </p:sp>
    </p:spTree>
    <p:extLst>
      <p:ext uri="{BB962C8B-B14F-4D97-AF65-F5344CB8AC3E}">
        <p14:creationId xmlns:p14="http://schemas.microsoft.com/office/powerpoint/2010/main" val="255779508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FA22AB-6E9F-0DD6-9FF7-67EBD206F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65"/>
          <a:stretch/>
        </p:blipFill>
        <p:spPr bwMode="auto">
          <a:xfrm>
            <a:off x="1345910" y="720543"/>
            <a:ext cx="9429158" cy="61374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E1765F-095D-29F4-3705-D67EA15806B0}"/>
              </a:ext>
            </a:extLst>
          </p:cNvPr>
          <p:cNvSpPr txBox="1">
            <a:spLocks/>
          </p:cNvSpPr>
          <p:nvPr/>
        </p:nvSpPr>
        <p:spPr>
          <a:xfrm>
            <a:off x="3244349" y="205044"/>
            <a:ext cx="6308865" cy="476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1D836">
                    <a:lumMod val="75000"/>
                  </a:srgbClr>
                </a:solidFill>
                <a:effectLst/>
                <a:uLnTx/>
                <a:uFillTx/>
                <a:latin typeface="Museo Sans 700" panose="02000000000000000000" pitchFamily="2" charset="77"/>
              </a:rPr>
              <a:t>53 SIGNATORIES</a:t>
            </a:r>
          </a:p>
        </p:txBody>
      </p:sp>
    </p:spTree>
    <p:extLst>
      <p:ext uri="{BB962C8B-B14F-4D97-AF65-F5344CB8AC3E}">
        <p14:creationId xmlns:p14="http://schemas.microsoft.com/office/powerpoint/2010/main" val="12793112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4F99D-1034-BCE9-8961-292060DDBC9F}"/>
              </a:ext>
            </a:extLst>
          </p:cNvPr>
          <p:cNvPicPr>
            <a:picLocks noChangeAspect="1"/>
          </p:cNvPicPr>
          <p:nvPr/>
        </p:nvPicPr>
        <p:blipFill>
          <a:blip r:embed="rId2"/>
          <a:stretch>
            <a:fillRect/>
          </a:stretch>
        </p:blipFill>
        <p:spPr>
          <a:xfrm>
            <a:off x="4050254" y="3352800"/>
            <a:ext cx="6914244" cy="3512298"/>
          </a:xfrm>
          <a:prstGeom prst="rect">
            <a:avLst/>
          </a:prstGeom>
        </p:spPr>
      </p:pic>
      <p:sp>
        <p:nvSpPr>
          <p:cNvPr id="7" name="TextBox 6"/>
          <p:cNvSpPr txBox="1"/>
          <p:nvPr/>
        </p:nvSpPr>
        <p:spPr>
          <a:xfrm>
            <a:off x="390693" y="2150216"/>
            <a:ext cx="10183112" cy="1938992"/>
          </a:xfrm>
          <a:prstGeom prst="rect">
            <a:avLst/>
          </a:prstGeom>
          <a:noFill/>
        </p:spPr>
        <p:txBody>
          <a:bodyPr wrap="square" rtlCol="0">
            <a:spAutoFit/>
          </a:bodyPr>
          <a:lstStyle/>
          <a:p>
            <a:endParaRPr lang="en-US" sz="2000" dirty="0">
              <a:latin typeface="Arial"/>
              <a:cs typeface="Arial"/>
            </a:endParaRPr>
          </a:p>
          <a:p>
            <a:r>
              <a:rPr lang="en-US" sz="2400" b="1" dirty="0">
                <a:latin typeface="Arial"/>
                <a:cs typeface="Arial"/>
              </a:rPr>
              <a:t>Sustainable Business Practice - Legal Considerations </a:t>
            </a:r>
          </a:p>
          <a:p>
            <a:endParaRPr lang="en-US" sz="2000" dirty="0">
              <a:latin typeface="Arial"/>
              <a:cs typeface="Arial"/>
            </a:endParaRPr>
          </a:p>
          <a:p>
            <a:endParaRPr lang="en-US" sz="1600" dirty="0">
              <a:latin typeface="Arial"/>
              <a:cs typeface="Arial"/>
            </a:endParaRPr>
          </a:p>
          <a:p>
            <a:endParaRPr lang="en-US" sz="1600" dirty="0">
              <a:latin typeface="Arial"/>
              <a:cs typeface="Arial"/>
            </a:endParaRPr>
          </a:p>
          <a:p>
            <a:r>
              <a:rPr lang="en-US" sz="2400" dirty="0"/>
              <a:t> </a:t>
            </a:r>
          </a:p>
        </p:txBody>
      </p:sp>
      <p:pic>
        <p:nvPicPr>
          <p:cNvPr id="8" name="Picture 7" descr="Powerpoint masthead +ve R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176796"/>
          </a:xfrm>
          <a:prstGeom prst="rect">
            <a:avLst/>
          </a:prstGeom>
        </p:spPr>
      </p:pic>
      <p:pic>
        <p:nvPicPr>
          <p:cNvPr id="5" name="Picture 4">
            <a:extLst>
              <a:ext uri="{FF2B5EF4-FFF2-40B4-BE49-F238E27FC236}">
                <a16:creationId xmlns:a16="http://schemas.microsoft.com/office/drawing/2014/main" id="{E4971FBD-3377-EA21-276A-74960D00538C}"/>
              </a:ext>
            </a:extLst>
          </p:cNvPr>
          <p:cNvPicPr>
            <a:picLocks noChangeAspect="1"/>
          </p:cNvPicPr>
          <p:nvPr/>
        </p:nvPicPr>
        <p:blipFill>
          <a:blip r:embed="rId4"/>
          <a:stretch>
            <a:fillRect/>
          </a:stretch>
        </p:blipFill>
        <p:spPr>
          <a:xfrm>
            <a:off x="755201" y="3352800"/>
            <a:ext cx="6938447" cy="3512298"/>
          </a:xfrm>
          <a:prstGeom prst="rect">
            <a:avLst/>
          </a:prstGeom>
        </p:spPr>
      </p:pic>
    </p:spTree>
    <p:extLst>
      <p:ext uri="{BB962C8B-B14F-4D97-AF65-F5344CB8AC3E}">
        <p14:creationId xmlns:p14="http://schemas.microsoft.com/office/powerpoint/2010/main" val="3393398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descr="Text&#10;&#10;Description automatically generated with medium confidence">
            <a:extLst>
              <a:ext uri="{FF2B5EF4-FFF2-40B4-BE49-F238E27FC236}">
                <a16:creationId xmlns:a16="http://schemas.microsoft.com/office/drawing/2014/main" id="{DD66BF87-89D5-1A4B-61FF-0153D5E6E501}"/>
              </a:ext>
            </a:extLst>
          </p:cNvPr>
          <p:cNvPicPr>
            <a:picLocks noChangeAspect="1"/>
          </p:cNvPicPr>
          <p:nvPr/>
        </p:nvPicPr>
        <p:blipFill>
          <a:blip r:embed="rId3"/>
          <a:stretch>
            <a:fillRect/>
          </a:stretch>
        </p:blipFill>
        <p:spPr>
          <a:xfrm>
            <a:off x="8010324" y="354572"/>
            <a:ext cx="3840653" cy="726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 name="TextBox 2">
            <a:extLst>
              <a:ext uri="{FF2B5EF4-FFF2-40B4-BE49-F238E27FC236}">
                <a16:creationId xmlns:a16="http://schemas.microsoft.com/office/drawing/2014/main" id="{14F88602-97C8-D944-4476-06C9A20371A3}"/>
              </a:ext>
            </a:extLst>
          </p:cNvPr>
          <p:cNvSpPr txBox="1"/>
          <p:nvPr/>
        </p:nvSpPr>
        <p:spPr>
          <a:xfrm>
            <a:off x="4423956" y="1425115"/>
            <a:ext cx="7637416" cy="5078313"/>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500" panose="02000000000000000000" pitchFamily="2" charset="77"/>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D5D5D5">
                  <a:lumMod val="10000"/>
                </a:srgbClr>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Wingdings" pitchFamily="2" charset="2"/>
              <a:buChar char="ü"/>
              <a:tabLst/>
              <a:defRPr/>
            </a:pPr>
            <a:r>
              <a:rPr kumimoji="0" lang="en-GB" sz="2000" b="0" i="0" u="none" strike="noStrike" kern="1200" cap="none" spc="0" normalizeH="0" baseline="0" noProof="0" dirty="0">
                <a:ln>
                  <a:noFill/>
                </a:ln>
                <a:solidFill>
                  <a:schemeClr val="bg1"/>
                </a:solidFill>
                <a:effectLst/>
                <a:uLnTx/>
                <a:uFillTx/>
                <a:latin typeface="Museo Sans 500" panose="02000000000000000000" pitchFamily="2" charset="77"/>
              </a:rPr>
              <a:t>Demonstrate to staff, customers and clients real commitment to climate action</a:t>
            </a:r>
            <a:r>
              <a:rPr kumimoji="0" lang="en-US" sz="2000" b="0" i="0" u="none" strike="noStrike" kern="1200" cap="none" spc="0" normalizeH="0" baseline="0" noProof="0" dirty="0">
                <a:ln>
                  <a:noFill/>
                </a:ln>
                <a:solidFill>
                  <a:schemeClr val="bg1"/>
                </a:solidFill>
                <a:effectLst/>
                <a:uLnTx/>
                <a:uFillTx/>
                <a:latin typeface="Museo Sans 500" panose="02000000000000000000" pitchFamily="2" charset="77"/>
              </a:rPr>
              <a:t>​ at the local level (in Westminster), to complement national pledges such as SBTi</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Museo Sans 500" panose="02000000000000000000" pitchFamily="2" charset="77"/>
              </a:rPr>
              <a:t>Gain access to the charter network and the exclusive events, tools and information provided through the network</a:t>
            </a:r>
          </a:p>
          <a:p>
            <a:pPr marL="285750" marR="0" lvl="0" indent="-285750" algn="l" defTabSz="914400" rtl="0" eaLnBrk="1" fontAlgn="base" latinLnBrk="0" hangingPunct="1">
              <a:lnSpc>
                <a:spcPct val="100000"/>
              </a:lnSpc>
              <a:spcBef>
                <a:spcPts val="0"/>
              </a:spcBef>
              <a:spcAft>
                <a:spcPts val="0"/>
              </a:spcAft>
              <a:buClrTx/>
              <a:buSzTx/>
              <a:buFont typeface="Wingdings" pitchFamily="2" charset="2"/>
              <a:buChar char="ü"/>
              <a:tabLst/>
              <a:defRPr/>
            </a:pPr>
            <a:endParaRPr kumimoji="0" lang="en-US" sz="20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Museo Sans 500" panose="02000000000000000000" pitchFamily="2" charset="77"/>
              </a:rPr>
              <a:t>Build up professional contacts and see how other businesses in their sector are tackling similar sustainability and clean energy transition challenges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Wingdings" pitchFamily="2" charset="2"/>
              <a:buChar char="ü"/>
              <a:tabLst/>
              <a:defRPr/>
            </a:pPr>
            <a:r>
              <a:rPr kumimoji="0" lang="en-GB" sz="2000" b="0" i="0" u="none" strike="noStrike" kern="1200" cap="none" spc="0" normalizeH="0" baseline="0" noProof="0" dirty="0">
                <a:ln>
                  <a:noFill/>
                </a:ln>
                <a:solidFill>
                  <a:schemeClr val="bg1"/>
                </a:solidFill>
                <a:effectLst/>
                <a:uLnTx/>
                <a:uFillTx/>
                <a:latin typeface="Museo Sans 500" panose="02000000000000000000" pitchFamily="2" charset="77"/>
              </a:rPr>
              <a:t>Have a mechanism with which to engage with other stakeholders within their buildings (landowners, tenants, managers)</a:t>
            </a:r>
            <a:r>
              <a:rPr kumimoji="0" lang="en-GB" sz="1800" b="0" i="0" u="none" strike="noStrike" kern="1200" cap="none" spc="0" normalizeH="0" baseline="0" noProof="0" dirty="0">
                <a:ln>
                  <a:noFill/>
                </a:ln>
                <a:solidFill>
                  <a:schemeClr val="bg1"/>
                </a:solidFill>
                <a:effectLst/>
                <a:uLnTx/>
                <a:uFillTx/>
                <a:latin typeface="Museo Sans 500" panose="02000000000000000000" pitchFamily="2" charset="77"/>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D5D5D5"/>
              </a:solidFill>
              <a:effectLst/>
              <a:uLnTx/>
              <a:uFillTx/>
              <a:latin typeface="Museo Sans 500" panose="02000000000000000000" pitchFamily="2" charset="77"/>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D5D5D5">
                  <a:lumMod val="10000"/>
                </a:srgbClr>
              </a:solidFill>
              <a:effectLst/>
              <a:uLnTx/>
              <a:uFillTx/>
              <a:latin typeface="Museo Sans 500" panose="02000000000000000000" pitchFamily="2" charset="77"/>
            </a:endParaRPr>
          </a:p>
        </p:txBody>
      </p:sp>
      <p:cxnSp>
        <p:nvCxnSpPr>
          <p:cNvPr id="5" name="Straight Connector 4">
            <a:extLst>
              <a:ext uri="{FF2B5EF4-FFF2-40B4-BE49-F238E27FC236}">
                <a16:creationId xmlns:a16="http://schemas.microsoft.com/office/drawing/2014/main" id="{EF0A10C3-0415-EEF8-8940-202127D7E0C4}"/>
              </a:ext>
            </a:extLst>
          </p:cNvPr>
          <p:cNvCxnSpPr>
            <a:cxnSpLocks/>
          </p:cNvCxnSpPr>
          <p:nvPr/>
        </p:nvCxnSpPr>
        <p:spPr>
          <a:xfrm flipH="1">
            <a:off x="8107680" y="1170172"/>
            <a:ext cx="3743297" cy="0"/>
          </a:xfrm>
          <a:prstGeom prst="line">
            <a:avLst/>
          </a:prstGeom>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FC030D66-CE3A-C8D3-FB12-2440E97AC3D5}"/>
              </a:ext>
            </a:extLst>
          </p:cNvPr>
          <p:cNvSpPr txBox="1">
            <a:spLocks/>
          </p:cNvSpPr>
          <p:nvPr/>
        </p:nvSpPr>
        <p:spPr>
          <a:xfrm>
            <a:off x="3168492" y="594803"/>
            <a:ext cx="4939188" cy="966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1D836">
                    <a:lumMod val="75000"/>
                  </a:srgbClr>
                </a:solidFill>
                <a:effectLst/>
                <a:uLnTx/>
                <a:uFillTx/>
                <a:latin typeface="Museo Sans 700" panose="02000000000000000000" pitchFamily="2" charset="77"/>
              </a:rPr>
              <a:t>WHY DO BUSINESSES SIGN UP TO THE CHARTER?</a:t>
            </a:r>
          </a:p>
        </p:txBody>
      </p:sp>
      <p:sp>
        <p:nvSpPr>
          <p:cNvPr id="4" name="Rectangle 3">
            <a:extLst>
              <a:ext uri="{FF2B5EF4-FFF2-40B4-BE49-F238E27FC236}">
                <a16:creationId xmlns:a16="http://schemas.microsoft.com/office/drawing/2014/main" id="{CCD0E021-FB9D-2B44-1486-283B8B005F18}"/>
              </a:ext>
            </a:extLst>
          </p:cNvPr>
          <p:cNvSpPr/>
          <p:nvPr/>
        </p:nvSpPr>
        <p:spPr>
          <a:xfrm>
            <a:off x="2370338" y="6418555"/>
            <a:ext cx="5859262" cy="32847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 name="Picture 7">
            <a:extLst>
              <a:ext uri="{FF2B5EF4-FFF2-40B4-BE49-F238E27FC236}">
                <a16:creationId xmlns:a16="http://schemas.microsoft.com/office/drawing/2014/main" id="{B12EF23E-81C9-E073-7FE7-EF6C8C26D61B}"/>
              </a:ext>
            </a:extLst>
          </p:cNvPr>
          <p:cNvPicPr>
            <a:picLocks noChangeAspect="1"/>
          </p:cNvPicPr>
          <p:nvPr/>
        </p:nvPicPr>
        <p:blipFill>
          <a:blip r:embed="rId4"/>
          <a:stretch>
            <a:fillRect/>
          </a:stretch>
        </p:blipFill>
        <p:spPr>
          <a:xfrm>
            <a:off x="227472" y="2049492"/>
            <a:ext cx="4125462" cy="4125462"/>
          </a:xfrm>
          <a:prstGeom prst="rect">
            <a:avLst/>
          </a:prstGeom>
        </p:spPr>
      </p:pic>
    </p:spTree>
    <p:extLst>
      <p:ext uri="{BB962C8B-B14F-4D97-AF65-F5344CB8AC3E}">
        <p14:creationId xmlns:p14="http://schemas.microsoft.com/office/powerpoint/2010/main" val="13955238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descr="Text&#10;&#10;Description automatically generated with medium confidence">
            <a:extLst>
              <a:ext uri="{FF2B5EF4-FFF2-40B4-BE49-F238E27FC236}">
                <a16:creationId xmlns:a16="http://schemas.microsoft.com/office/drawing/2014/main" id="{DD66BF87-89D5-1A4B-61FF-0153D5E6E501}"/>
              </a:ext>
            </a:extLst>
          </p:cNvPr>
          <p:cNvPicPr>
            <a:picLocks noChangeAspect="1"/>
          </p:cNvPicPr>
          <p:nvPr/>
        </p:nvPicPr>
        <p:blipFill>
          <a:blip r:embed="rId3"/>
          <a:stretch>
            <a:fillRect/>
          </a:stretch>
        </p:blipFill>
        <p:spPr>
          <a:xfrm>
            <a:off x="8010324" y="354572"/>
            <a:ext cx="3840653" cy="726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cxnSp>
        <p:nvCxnSpPr>
          <p:cNvPr id="5" name="Straight Connector 4">
            <a:extLst>
              <a:ext uri="{FF2B5EF4-FFF2-40B4-BE49-F238E27FC236}">
                <a16:creationId xmlns:a16="http://schemas.microsoft.com/office/drawing/2014/main" id="{EF0A10C3-0415-EEF8-8940-202127D7E0C4}"/>
              </a:ext>
            </a:extLst>
          </p:cNvPr>
          <p:cNvCxnSpPr>
            <a:cxnSpLocks/>
          </p:cNvCxnSpPr>
          <p:nvPr/>
        </p:nvCxnSpPr>
        <p:spPr>
          <a:xfrm flipH="1">
            <a:off x="8107680" y="1170172"/>
            <a:ext cx="3743297" cy="0"/>
          </a:xfrm>
          <a:prstGeom prst="line">
            <a:avLst/>
          </a:prstGeom>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FC030D66-CE3A-C8D3-FB12-2440E97AC3D5}"/>
              </a:ext>
            </a:extLst>
          </p:cNvPr>
          <p:cNvSpPr txBox="1">
            <a:spLocks/>
          </p:cNvSpPr>
          <p:nvPr/>
        </p:nvSpPr>
        <p:spPr>
          <a:xfrm>
            <a:off x="3168492" y="443506"/>
            <a:ext cx="4939188" cy="966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1D836">
                    <a:lumMod val="75000"/>
                  </a:srgbClr>
                </a:solidFill>
                <a:effectLst/>
                <a:uLnTx/>
                <a:uFillTx/>
                <a:latin typeface="Museo Sans 700" panose="02000000000000000000" pitchFamily="2" charset="77"/>
              </a:rPr>
              <a:t>WHY DO BUSINESSES SIGN UP TO THE CHARTER?</a:t>
            </a:r>
          </a:p>
        </p:txBody>
      </p:sp>
      <p:sp>
        <p:nvSpPr>
          <p:cNvPr id="4" name="TextBox 3">
            <a:extLst>
              <a:ext uri="{FF2B5EF4-FFF2-40B4-BE49-F238E27FC236}">
                <a16:creationId xmlns:a16="http://schemas.microsoft.com/office/drawing/2014/main" id="{6D85B1D2-5B04-2CDB-7059-8AA58967F7F1}"/>
              </a:ext>
            </a:extLst>
          </p:cNvPr>
          <p:cNvSpPr txBox="1"/>
          <p:nvPr/>
        </p:nvSpPr>
        <p:spPr>
          <a:xfrm>
            <a:off x="195941" y="1465847"/>
            <a:ext cx="1180011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Museo Sans 700" panose="02000000000000000000"/>
                <a:sym typeface="Helvetica Neue"/>
              </a:rPr>
              <a:t>‘The Langham Estate has been making major strides towards our net zero ambitions, and participating in Westminster City Council’s Sustainable City Charter is a public commitment to this work. Being part of the charter is an opportunity to collaborate with other businesses and organisations across the West End in our collective goal towards ensuring a safer and more sustainable city.’</a:t>
            </a:r>
          </a:p>
          <a:p>
            <a:pPr marL="0" marR="0" lvl="0" indent="0" algn="r" defTabSz="2438338" rtl="0" eaLnBrk="1" fontAlgn="auto" latinLnBrk="0" hangingPunct="0">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Museo Sans 700" panose="02000000000000000000"/>
                <a:sym typeface="Helvetica Neue"/>
              </a:rPr>
              <a:t>Richard Hillyard, The Langham Estate</a:t>
            </a:r>
          </a:p>
        </p:txBody>
      </p:sp>
      <p:sp>
        <p:nvSpPr>
          <p:cNvPr id="6" name="TextBox 5">
            <a:extLst>
              <a:ext uri="{FF2B5EF4-FFF2-40B4-BE49-F238E27FC236}">
                <a16:creationId xmlns:a16="http://schemas.microsoft.com/office/drawing/2014/main" id="{DBB1DB48-2061-38FE-0F32-CBF41B35FA4F}"/>
              </a:ext>
            </a:extLst>
          </p:cNvPr>
          <p:cNvSpPr txBox="1"/>
          <p:nvPr/>
        </p:nvSpPr>
        <p:spPr>
          <a:xfrm>
            <a:off x="141829" y="3281078"/>
            <a:ext cx="1190833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Museo Sans 700" panose="02000000000000000000"/>
                <a:sym typeface="Helvetica Neue"/>
              </a:rPr>
              <a:t>“The Charter is a great way to ignite the focus of local businesses and property owners who proactively wish to reach the global sustainability goals over the next couple of decades. Victor Harris is also playing an active role in endorsing sustainability by advising businesses and landlords in relation to their commercial property”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Museo Sans 700" panose="02000000000000000000"/>
                <a:sym typeface="Helvetica Neue"/>
              </a:rPr>
              <a:t>                                                                                  </a:t>
            </a:r>
          </a:p>
          <a:p>
            <a:pPr marL="0" marR="0" lvl="0" indent="0" algn="r" defTabSz="2438338" rtl="0" eaLnBrk="1" fontAlgn="auto" latinLnBrk="0" hangingPunct="0">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Museo Sans 700" panose="02000000000000000000"/>
                <a:sym typeface="Helvetica Neue"/>
              </a:rPr>
              <a:t>Lloyd Harris, Victor Harris Commercial</a:t>
            </a:r>
          </a:p>
        </p:txBody>
      </p:sp>
      <p:sp>
        <p:nvSpPr>
          <p:cNvPr id="8" name="TextBox 7">
            <a:extLst>
              <a:ext uri="{FF2B5EF4-FFF2-40B4-BE49-F238E27FC236}">
                <a16:creationId xmlns:a16="http://schemas.microsoft.com/office/drawing/2014/main" id="{93AF1825-2894-67CC-E89E-67FB414756AB}"/>
              </a:ext>
            </a:extLst>
          </p:cNvPr>
          <p:cNvSpPr txBox="1"/>
          <p:nvPr/>
        </p:nvSpPr>
        <p:spPr>
          <a:xfrm>
            <a:off x="195941" y="4799455"/>
            <a:ext cx="1175657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Museo Sans 700" panose="02000000000000000000"/>
                <a:ea typeface="Calibri" panose="020F0502020204030204" pitchFamily="34" charset="0"/>
              </a:rPr>
              <a:t>‘Climate change is an issue which can only be addressed collectively – both nationally and locally. Therefore, as a property owner in Westminster we have a responsibility to support our stakeholders in climate action at the local level. This is why we signed up to and actively support the Sustainable City Charter’</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chemeClr val="bg1"/>
              </a:solidFill>
              <a:effectLst/>
              <a:uLnTx/>
              <a:uFillTx/>
              <a:latin typeface="Museo Sans 700" panose="02000000000000000000"/>
              <a:ea typeface="Calibri" panose="020F0502020204030204" pitchFamily="34" charset="0"/>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bg1"/>
                </a:solidFill>
                <a:effectLst/>
                <a:uLnTx/>
                <a:uFillTx/>
                <a:latin typeface="Museo Sans 700" panose="02000000000000000000"/>
                <a:cs typeface="+mn-cs"/>
                <a:sym typeface="Helvetica Neue"/>
              </a:rPr>
              <a:t>                                                                                           </a:t>
            </a:r>
            <a:r>
              <a:rPr kumimoji="0" lang="en-GB" sz="2000" b="1" i="0" u="none" strike="noStrike" kern="1200" cap="none" spc="0" normalizeH="0" baseline="0" noProof="0" dirty="0">
                <a:ln>
                  <a:noFill/>
                </a:ln>
                <a:solidFill>
                  <a:schemeClr val="bg1"/>
                </a:solidFill>
                <a:effectLst/>
                <a:uLnTx/>
                <a:uFillTx/>
                <a:latin typeface="Calibri" panose="020F0502020204030204" pitchFamily="34" charset="0"/>
                <a:cs typeface="+mn-cs"/>
                <a:sym typeface="Helvetica Neue"/>
              </a:rPr>
              <a:t>John Davies, Derwent London</a:t>
            </a:r>
            <a:endParaRPr kumimoji="0" lang="en-GB" sz="2000" b="1" i="0" u="none" strike="noStrike" kern="1200" cap="none" spc="0" normalizeH="0" baseline="0" noProof="0" dirty="0">
              <a:ln>
                <a:noFill/>
              </a:ln>
              <a:solidFill>
                <a:schemeClr val="bg1"/>
              </a:solidFill>
              <a:effectLst/>
              <a:uLnTx/>
              <a:uFillTx/>
              <a:latin typeface="Helvetica Neue"/>
              <a:ea typeface="+mn-ea"/>
              <a:cs typeface="+mn-cs"/>
              <a:sym typeface="Helvetica Neue"/>
            </a:endParaRPr>
          </a:p>
        </p:txBody>
      </p:sp>
      <p:pic>
        <p:nvPicPr>
          <p:cNvPr id="9" name="Picture 8">
            <a:extLst>
              <a:ext uri="{FF2B5EF4-FFF2-40B4-BE49-F238E27FC236}">
                <a16:creationId xmlns:a16="http://schemas.microsoft.com/office/drawing/2014/main" id="{DBB0C54E-7660-0BF5-1501-78FDC1AA539B}"/>
              </a:ext>
            </a:extLst>
          </p:cNvPr>
          <p:cNvPicPr>
            <a:picLocks noChangeAspect="1"/>
          </p:cNvPicPr>
          <p:nvPr/>
        </p:nvPicPr>
        <p:blipFill>
          <a:blip r:embed="rId4"/>
          <a:stretch>
            <a:fillRect/>
          </a:stretch>
        </p:blipFill>
        <p:spPr>
          <a:xfrm>
            <a:off x="4304821" y="6102356"/>
            <a:ext cx="995148" cy="387543"/>
          </a:xfrm>
          <a:prstGeom prst="rect">
            <a:avLst/>
          </a:prstGeom>
        </p:spPr>
      </p:pic>
      <p:pic>
        <p:nvPicPr>
          <p:cNvPr id="11" name="Picture 10">
            <a:extLst>
              <a:ext uri="{FF2B5EF4-FFF2-40B4-BE49-F238E27FC236}">
                <a16:creationId xmlns:a16="http://schemas.microsoft.com/office/drawing/2014/main" id="{BF3C4951-8F56-9B41-D6C4-E410B270E88A}"/>
              </a:ext>
            </a:extLst>
          </p:cNvPr>
          <p:cNvPicPr>
            <a:picLocks noChangeAspect="1"/>
          </p:cNvPicPr>
          <p:nvPr/>
        </p:nvPicPr>
        <p:blipFill>
          <a:blip r:embed="rId5"/>
          <a:stretch>
            <a:fillRect/>
          </a:stretch>
        </p:blipFill>
        <p:spPr>
          <a:xfrm>
            <a:off x="6551721" y="4494351"/>
            <a:ext cx="1367161" cy="305104"/>
          </a:xfrm>
          <a:prstGeom prst="rect">
            <a:avLst/>
          </a:prstGeom>
        </p:spPr>
      </p:pic>
      <p:pic>
        <p:nvPicPr>
          <p:cNvPr id="13" name="Picture 12">
            <a:extLst>
              <a:ext uri="{FF2B5EF4-FFF2-40B4-BE49-F238E27FC236}">
                <a16:creationId xmlns:a16="http://schemas.microsoft.com/office/drawing/2014/main" id="{10FD6602-1199-C2CA-0C6D-68192D5ED14F}"/>
              </a:ext>
            </a:extLst>
          </p:cNvPr>
          <p:cNvPicPr>
            <a:picLocks noChangeAspect="1"/>
          </p:cNvPicPr>
          <p:nvPr/>
        </p:nvPicPr>
        <p:blipFill>
          <a:blip r:embed="rId6"/>
          <a:stretch>
            <a:fillRect/>
          </a:stretch>
        </p:blipFill>
        <p:spPr>
          <a:xfrm>
            <a:off x="6649375" y="2618076"/>
            <a:ext cx="1269507" cy="576124"/>
          </a:xfrm>
          <a:prstGeom prst="rect">
            <a:avLst/>
          </a:prstGeom>
        </p:spPr>
      </p:pic>
    </p:spTree>
    <p:extLst>
      <p:ext uri="{BB962C8B-B14F-4D97-AF65-F5344CB8AC3E}">
        <p14:creationId xmlns:p14="http://schemas.microsoft.com/office/powerpoint/2010/main" val="2565982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4875E5-DC8F-AAF5-EF62-DDEBF4C2AB02}"/>
              </a:ext>
            </a:extLst>
          </p:cNvPr>
          <p:cNvSpPr/>
          <p:nvPr/>
        </p:nvSpPr>
        <p:spPr>
          <a:xfrm>
            <a:off x="7130123" y="2158605"/>
            <a:ext cx="4819128" cy="4495469"/>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CC4EE0A3-A41A-E7D7-AB7A-D215AF6E2698}"/>
              </a:ext>
            </a:extLst>
          </p:cNvPr>
          <p:cNvSpPr/>
          <p:nvPr/>
        </p:nvSpPr>
        <p:spPr>
          <a:xfrm>
            <a:off x="161012" y="2158605"/>
            <a:ext cx="6844432" cy="452120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Content Placeholder 12" descr="Text&#10;&#10;Description automatically generated with medium confidence">
            <a:extLst>
              <a:ext uri="{FF2B5EF4-FFF2-40B4-BE49-F238E27FC236}">
                <a16:creationId xmlns:a16="http://schemas.microsoft.com/office/drawing/2014/main" id="{DD66BF87-89D5-1A4B-61FF-0153D5E6E501}"/>
              </a:ext>
            </a:extLst>
          </p:cNvPr>
          <p:cNvPicPr>
            <a:picLocks noChangeAspect="1"/>
          </p:cNvPicPr>
          <p:nvPr/>
        </p:nvPicPr>
        <p:blipFill>
          <a:blip r:embed="rId3"/>
          <a:stretch>
            <a:fillRect/>
          </a:stretch>
        </p:blipFill>
        <p:spPr>
          <a:xfrm>
            <a:off x="8010324" y="354572"/>
            <a:ext cx="3840653" cy="726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cxnSp>
        <p:nvCxnSpPr>
          <p:cNvPr id="5" name="Straight Connector 4">
            <a:extLst>
              <a:ext uri="{FF2B5EF4-FFF2-40B4-BE49-F238E27FC236}">
                <a16:creationId xmlns:a16="http://schemas.microsoft.com/office/drawing/2014/main" id="{EF0A10C3-0415-EEF8-8940-202127D7E0C4}"/>
              </a:ext>
            </a:extLst>
          </p:cNvPr>
          <p:cNvCxnSpPr>
            <a:cxnSpLocks/>
          </p:cNvCxnSpPr>
          <p:nvPr/>
        </p:nvCxnSpPr>
        <p:spPr>
          <a:xfrm flipH="1">
            <a:off x="8098971" y="1170172"/>
            <a:ext cx="3752006" cy="0"/>
          </a:xfrm>
          <a:prstGeom prst="line">
            <a:avLst/>
          </a:prstGeom>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FC030D66-CE3A-C8D3-FB12-2440E97AC3D5}"/>
              </a:ext>
            </a:extLst>
          </p:cNvPr>
          <p:cNvSpPr txBox="1">
            <a:spLocks/>
          </p:cNvSpPr>
          <p:nvPr/>
        </p:nvSpPr>
        <p:spPr>
          <a:xfrm>
            <a:off x="3123515" y="414736"/>
            <a:ext cx="5027836" cy="966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1D836">
                    <a:lumMod val="75000"/>
                  </a:srgbClr>
                </a:solidFill>
                <a:effectLst/>
                <a:uLnTx/>
                <a:uFillTx/>
                <a:latin typeface="Museo Sans 700" panose="02000000000000000000" pitchFamily="2" charset="77"/>
              </a:rPr>
              <a:t>BENEFITS AND SUPPORT FOR SIGNATORIES</a:t>
            </a:r>
          </a:p>
        </p:txBody>
      </p:sp>
      <p:sp>
        <p:nvSpPr>
          <p:cNvPr id="10" name="TextBox 9">
            <a:extLst>
              <a:ext uri="{FF2B5EF4-FFF2-40B4-BE49-F238E27FC236}">
                <a16:creationId xmlns:a16="http://schemas.microsoft.com/office/drawing/2014/main" id="{4DA4C995-F2AA-7889-4497-5044A60B4EF2}"/>
              </a:ext>
            </a:extLst>
          </p:cNvPr>
          <p:cNvSpPr txBox="1"/>
          <p:nvPr/>
        </p:nvSpPr>
        <p:spPr>
          <a:xfrm>
            <a:off x="2205096" y="1494245"/>
            <a:ext cx="275626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61D836">
                    <a:lumMod val="75000"/>
                  </a:srgbClr>
                </a:solidFill>
                <a:effectLst/>
                <a:uLnTx/>
                <a:uFillTx/>
                <a:latin typeface="Museo Sans 700" panose="02000000000000000000"/>
                <a:sym typeface="Helvetica Neue"/>
              </a:rPr>
              <a:t>Delivered in 2023</a:t>
            </a:r>
          </a:p>
        </p:txBody>
      </p:sp>
      <p:sp>
        <p:nvSpPr>
          <p:cNvPr id="11" name="TextBox 10">
            <a:extLst>
              <a:ext uri="{FF2B5EF4-FFF2-40B4-BE49-F238E27FC236}">
                <a16:creationId xmlns:a16="http://schemas.microsoft.com/office/drawing/2014/main" id="{ADD298AB-79E4-56C4-1C33-74EDFFCBFE2C}"/>
              </a:ext>
            </a:extLst>
          </p:cNvPr>
          <p:cNvSpPr txBox="1"/>
          <p:nvPr/>
        </p:nvSpPr>
        <p:spPr>
          <a:xfrm>
            <a:off x="676275" y="2179146"/>
            <a:ext cx="281140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Two webinars and Q&amp;As, focusing on sustainable procurement and waste/circular economy</a:t>
            </a:r>
          </a:p>
        </p:txBody>
      </p:sp>
      <p:sp>
        <p:nvSpPr>
          <p:cNvPr id="12" name="TextBox 11">
            <a:extLst>
              <a:ext uri="{FF2B5EF4-FFF2-40B4-BE49-F238E27FC236}">
                <a16:creationId xmlns:a16="http://schemas.microsoft.com/office/drawing/2014/main" id="{28A23938-63F4-99A1-AC77-F8A1A8282F0F}"/>
              </a:ext>
            </a:extLst>
          </p:cNvPr>
          <p:cNvSpPr txBox="1"/>
          <p:nvPr/>
        </p:nvSpPr>
        <p:spPr>
          <a:xfrm>
            <a:off x="870744" y="3394254"/>
            <a:ext cx="27255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A focused event on culture &amp; climate action hosted at the Royal Opera House</a:t>
            </a:r>
          </a:p>
        </p:txBody>
      </p:sp>
      <p:sp>
        <p:nvSpPr>
          <p:cNvPr id="13" name="TextBox 12">
            <a:extLst>
              <a:ext uri="{FF2B5EF4-FFF2-40B4-BE49-F238E27FC236}">
                <a16:creationId xmlns:a16="http://schemas.microsoft.com/office/drawing/2014/main" id="{B504F39E-7C80-8908-A877-AFE6413F8BAD}"/>
              </a:ext>
            </a:extLst>
          </p:cNvPr>
          <p:cNvSpPr txBox="1"/>
          <p:nvPr/>
        </p:nvSpPr>
        <p:spPr>
          <a:xfrm>
            <a:off x="4383398" y="2158605"/>
            <a:ext cx="250806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A guided site visit and Q&amp;A at The Forge, an ultra-sustainable new build </a:t>
            </a:r>
          </a:p>
        </p:txBody>
      </p:sp>
      <p:sp>
        <p:nvSpPr>
          <p:cNvPr id="14" name="TextBox 13">
            <a:extLst>
              <a:ext uri="{FF2B5EF4-FFF2-40B4-BE49-F238E27FC236}">
                <a16:creationId xmlns:a16="http://schemas.microsoft.com/office/drawing/2014/main" id="{B4A8B160-0405-B782-34EE-4B42E812A8E2}"/>
              </a:ext>
            </a:extLst>
          </p:cNvPr>
          <p:cNvSpPr txBox="1"/>
          <p:nvPr/>
        </p:nvSpPr>
        <p:spPr>
          <a:xfrm>
            <a:off x="4383398" y="3101191"/>
            <a:ext cx="250806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A workshop to contribute to the development of Westminster’s Local Area Energy Plan</a:t>
            </a:r>
          </a:p>
        </p:txBody>
      </p:sp>
      <p:sp>
        <p:nvSpPr>
          <p:cNvPr id="15" name="TextBox 14">
            <a:extLst>
              <a:ext uri="{FF2B5EF4-FFF2-40B4-BE49-F238E27FC236}">
                <a16:creationId xmlns:a16="http://schemas.microsoft.com/office/drawing/2014/main" id="{F92199F7-86E2-0D69-F47B-5271E4EFE6AB}"/>
              </a:ext>
            </a:extLst>
          </p:cNvPr>
          <p:cNvSpPr txBox="1"/>
          <p:nvPr/>
        </p:nvSpPr>
        <p:spPr>
          <a:xfrm>
            <a:off x="4429187" y="4305995"/>
            <a:ext cx="250806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Our first Sustainable City Charter newsletter, with signatory spotlights and links to new publications</a:t>
            </a:r>
          </a:p>
        </p:txBody>
      </p:sp>
      <p:sp>
        <p:nvSpPr>
          <p:cNvPr id="16" name="TextBox 15">
            <a:extLst>
              <a:ext uri="{FF2B5EF4-FFF2-40B4-BE49-F238E27FC236}">
                <a16:creationId xmlns:a16="http://schemas.microsoft.com/office/drawing/2014/main" id="{C311E228-C252-B037-0950-90A733BCD97A}"/>
              </a:ext>
            </a:extLst>
          </p:cNvPr>
          <p:cNvSpPr txBox="1"/>
          <p:nvPr/>
        </p:nvSpPr>
        <p:spPr>
          <a:xfrm>
            <a:off x="1007618" y="4400726"/>
            <a:ext cx="275626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An additional 10% discount on recycling services through Westminster’s Commercial Waste Service</a:t>
            </a:r>
          </a:p>
        </p:txBody>
      </p:sp>
      <p:sp>
        <p:nvSpPr>
          <p:cNvPr id="18" name="TextBox 17">
            <a:extLst>
              <a:ext uri="{FF2B5EF4-FFF2-40B4-BE49-F238E27FC236}">
                <a16:creationId xmlns:a16="http://schemas.microsoft.com/office/drawing/2014/main" id="{B152A8EB-D554-DCBB-C91E-690301599422}"/>
              </a:ext>
            </a:extLst>
          </p:cNvPr>
          <p:cNvSpPr txBox="1"/>
          <p:nvPr/>
        </p:nvSpPr>
        <p:spPr>
          <a:xfrm>
            <a:off x="8697244" y="1520630"/>
            <a:ext cx="195942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61D836">
                    <a:lumMod val="75000"/>
                  </a:srgbClr>
                </a:solidFill>
                <a:effectLst/>
                <a:uLnTx/>
                <a:uFillTx/>
                <a:latin typeface="Museo Sans 700" panose="02000000000000000000"/>
                <a:sym typeface="Helvetica Neue"/>
              </a:rPr>
              <a:t>Planned</a:t>
            </a:r>
            <a:endParaRPr kumimoji="0" lang="en-GB" sz="2400" b="1" i="0" u="none" strike="noStrike" kern="1200" cap="none" spc="0" normalizeH="0" baseline="0" noProof="0" dirty="0">
              <a:ln>
                <a:noFill/>
              </a:ln>
              <a:solidFill>
                <a:srgbClr val="61D836">
                  <a:lumMod val="75000"/>
                </a:srgbClr>
              </a:solidFill>
              <a:effectLst/>
              <a:uLnTx/>
              <a:uFillTx/>
              <a:latin typeface="Museo Sans 700" panose="02000000000000000000"/>
              <a:sym typeface="Helvetica Neue"/>
            </a:endParaRPr>
          </a:p>
        </p:txBody>
      </p:sp>
      <p:sp>
        <p:nvSpPr>
          <p:cNvPr id="19" name="TextBox 18">
            <a:extLst>
              <a:ext uri="{FF2B5EF4-FFF2-40B4-BE49-F238E27FC236}">
                <a16:creationId xmlns:a16="http://schemas.microsoft.com/office/drawing/2014/main" id="{7B2A65D5-CED5-7415-D6B6-E183FDA7A854}"/>
              </a:ext>
            </a:extLst>
          </p:cNvPr>
          <p:cNvSpPr txBox="1"/>
          <p:nvPr/>
        </p:nvSpPr>
        <p:spPr>
          <a:xfrm>
            <a:off x="7716757" y="2290235"/>
            <a:ext cx="407574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A series of detailed case studies of actions taken in Westminster against each of the charter commitments</a:t>
            </a:r>
          </a:p>
        </p:txBody>
      </p:sp>
      <p:sp>
        <p:nvSpPr>
          <p:cNvPr id="20" name="TextBox 19">
            <a:extLst>
              <a:ext uri="{FF2B5EF4-FFF2-40B4-BE49-F238E27FC236}">
                <a16:creationId xmlns:a16="http://schemas.microsoft.com/office/drawing/2014/main" id="{6CC387D5-0E8A-8AA1-F997-8BF5EAF12C5D}"/>
              </a:ext>
            </a:extLst>
          </p:cNvPr>
          <p:cNvSpPr txBox="1"/>
          <p:nvPr/>
        </p:nvSpPr>
        <p:spPr>
          <a:xfrm>
            <a:off x="7828787" y="3156917"/>
            <a:ext cx="396372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Development of a website for the charter with a search function to access guidance on implementing charter commitments</a:t>
            </a:r>
          </a:p>
        </p:txBody>
      </p:sp>
      <p:sp>
        <p:nvSpPr>
          <p:cNvPr id="21" name="TextBox 20">
            <a:extLst>
              <a:ext uri="{FF2B5EF4-FFF2-40B4-BE49-F238E27FC236}">
                <a16:creationId xmlns:a16="http://schemas.microsoft.com/office/drawing/2014/main" id="{E5E37AC4-B95E-1278-99B9-9C516B5839FC}"/>
              </a:ext>
            </a:extLst>
          </p:cNvPr>
          <p:cNvSpPr txBox="1"/>
          <p:nvPr/>
        </p:nvSpPr>
        <p:spPr>
          <a:xfrm>
            <a:off x="7850931" y="5045497"/>
            <a:ext cx="409832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Further webinars, site visits and other knowledge sharing events in 2024</a:t>
            </a:r>
          </a:p>
        </p:txBody>
      </p:sp>
      <p:pic>
        <p:nvPicPr>
          <p:cNvPr id="26" name="Graphic 25" descr="Building with solid fill">
            <a:extLst>
              <a:ext uri="{FF2B5EF4-FFF2-40B4-BE49-F238E27FC236}">
                <a16:creationId xmlns:a16="http://schemas.microsoft.com/office/drawing/2014/main" id="{41FF4391-CB94-C250-5283-5764EB9FCE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83936" y="2289437"/>
            <a:ext cx="508418" cy="508418"/>
          </a:xfrm>
          <a:prstGeom prst="rect">
            <a:avLst/>
          </a:prstGeom>
        </p:spPr>
      </p:pic>
      <p:pic>
        <p:nvPicPr>
          <p:cNvPr id="28" name="Graphic 27" descr="Blueprint with solid fill">
            <a:extLst>
              <a:ext uri="{FF2B5EF4-FFF2-40B4-BE49-F238E27FC236}">
                <a16:creationId xmlns:a16="http://schemas.microsoft.com/office/drawing/2014/main" id="{36D3D360-2599-0C6B-14E3-7265ABC60E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3882" y="3251200"/>
            <a:ext cx="634978" cy="634978"/>
          </a:xfrm>
          <a:prstGeom prst="rect">
            <a:avLst/>
          </a:prstGeom>
        </p:spPr>
      </p:pic>
      <p:pic>
        <p:nvPicPr>
          <p:cNvPr id="30" name="Graphic 29" descr="Drama with solid fill">
            <a:extLst>
              <a:ext uri="{FF2B5EF4-FFF2-40B4-BE49-F238E27FC236}">
                <a16:creationId xmlns:a16="http://schemas.microsoft.com/office/drawing/2014/main" id="{5BFC4341-079E-5892-D6DF-3B680E9DE0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9784" y="3535035"/>
            <a:ext cx="559693" cy="559693"/>
          </a:xfrm>
          <a:prstGeom prst="rect">
            <a:avLst/>
          </a:prstGeom>
        </p:spPr>
      </p:pic>
      <p:pic>
        <p:nvPicPr>
          <p:cNvPr id="32" name="Graphic 31" descr="Coins with solid fill">
            <a:extLst>
              <a:ext uri="{FF2B5EF4-FFF2-40B4-BE49-F238E27FC236}">
                <a16:creationId xmlns:a16="http://schemas.microsoft.com/office/drawing/2014/main" id="{12B0DF05-32FB-8157-2F44-3521C27D71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1585" y="4122541"/>
            <a:ext cx="526869" cy="526869"/>
          </a:xfrm>
          <a:prstGeom prst="rect">
            <a:avLst/>
          </a:prstGeom>
        </p:spPr>
      </p:pic>
      <p:pic>
        <p:nvPicPr>
          <p:cNvPr id="34" name="Graphic 33" descr="Megaphone1 with solid fill">
            <a:extLst>
              <a:ext uri="{FF2B5EF4-FFF2-40B4-BE49-F238E27FC236}">
                <a16:creationId xmlns:a16="http://schemas.microsoft.com/office/drawing/2014/main" id="{C61D4044-F7DF-F30C-E332-D4EBB29082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51788" y="4406871"/>
            <a:ext cx="614224" cy="614224"/>
          </a:xfrm>
          <a:prstGeom prst="rect">
            <a:avLst/>
          </a:prstGeom>
        </p:spPr>
      </p:pic>
      <p:pic>
        <p:nvPicPr>
          <p:cNvPr id="36" name="Graphic 35" descr="Laptop with solid fill">
            <a:extLst>
              <a:ext uri="{FF2B5EF4-FFF2-40B4-BE49-F238E27FC236}">
                <a16:creationId xmlns:a16="http://schemas.microsoft.com/office/drawing/2014/main" id="{1524E111-558F-01C2-03E2-18B3700EB2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8235" y="2317298"/>
            <a:ext cx="523869" cy="523869"/>
          </a:xfrm>
          <a:prstGeom prst="rect">
            <a:avLst/>
          </a:prstGeom>
        </p:spPr>
      </p:pic>
      <p:pic>
        <p:nvPicPr>
          <p:cNvPr id="38" name="Graphic 37" descr="Magnifying glass with solid fill">
            <a:extLst>
              <a:ext uri="{FF2B5EF4-FFF2-40B4-BE49-F238E27FC236}">
                <a16:creationId xmlns:a16="http://schemas.microsoft.com/office/drawing/2014/main" id="{01BA9701-3327-9EDB-D7EB-C4465308929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06790" y="2336291"/>
            <a:ext cx="427833" cy="427833"/>
          </a:xfrm>
          <a:prstGeom prst="rect">
            <a:avLst/>
          </a:prstGeom>
        </p:spPr>
      </p:pic>
      <p:pic>
        <p:nvPicPr>
          <p:cNvPr id="42" name="Graphic 41" descr="Cursor with solid fill">
            <a:extLst>
              <a:ext uri="{FF2B5EF4-FFF2-40B4-BE49-F238E27FC236}">
                <a16:creationId xmlns:a16="http://schemas.microsoft.com/office/drawing/2014/main" id="{6EDCF0A8-4B2F-9242-6603-2A307993D88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359350" y="3302724"/>
            <a:ext cx="427834" cy="427834"/>
          </a:xfrm>
          <a:prstGeom prst="rect">
            <a:avLst/>
          </a:prstGeom>
        </p:spPr>
      </p:pic>
      <p:sp>
        <p:nvSpPr>
          <p:cNvPr id="4" name="TextBox 3">
            <a:extLst>
              <a:ext uri="{FF2B5EF4-FFF2-40B4-BE49-F238E27FC236}">
                <a16:creationId xmlns:a16="http://schemas.microsoft.com/office/drawing/2014/main" id="{58E788CE-6E0D-2BC0-0B14-25A1AADA0D2F}"/>
              </a:ext>
            </a:extLst>
          </p:cNvPr>
          <p:cNvSpPr txBox="1"/>
          <p:nvPr/>
        </p:nvSpPr>
        <p:spPr>
          <a:xfrm>
            <a:off x="3948380" y="5486915"/>
            <a:ext cx="284209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Surveys &amp; interviews with businesses on their barriers to climate action, to guide future support</a:t>
            </a:r>
          </a:p>
        </p:txBody>
      </p:sp>
      <p:pic>
        <p:nvPicPr>
          <p:cNvPr id="17" name="Graphic 16" descr="Clipboard with solid fill">
            <a:extLst>
              <a:ext uri="{FF2B5EF4-FFF2-40B4-BE49-F238E27FC236}">
                <a16:creationId xmlns:a16="http://schemas.microsoft.com/office/drawing/2014/main" id="{3AE591D1-2648-6E8A-4F00-AC106CFD4D7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583228" y="5734621"/>
            <a:ext cx="498143" cy="498143"/>
          </a:xfrm>
          <a:prstGeom prst="rect">
            <a:avLst/>
          </a:prstGeom>
        </p:spPr>
      </p:pic>
      <p:sp>
        <p:nvSpPr>
          <p:cNvPr id="22" name="TextBox 21">
            <a:extLst>
              <a:ext uri="{FF2B5EF4-FFF2-40B4-BE49-F238E27FC236}">
                <a16:creationId xmlns:a16="http://schemas.microsoft.com/office/drawing/2014/main" id="{91874DF4-82E6-72DB-7B1B-94E7DA27A868}"/>
              </a:ext>
            </a:extLst>
          </p:cNvPr>
          <p:cNvSpPr txBox="1"/>
          <p:nvPr/>
        </p:nvSpPr>
        <p:spPr>
          <a:xfrm>
            <a:off x="979613" y="5530309"/>
            <a:ext cx="250806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‘Climate Essentials for Business’ carbon tracking platform offer for landowners </a:t>
            </a:r>
          </a:p>
        </p:txBody>
      </p:sp>
      <p:pic>
        <p:nvPicPr>
          <p:cNvPr id="24" name="Graphic 23" descr="Statistics with solid fill">
            <a:extLst>
              <a:ext uri="{FF2B5EF4-FFF2-40B4-BE49-F238E27FC236}">
                <a16:creationId xmlns:a16="http://schemas.microsoft.com/office/drawing/2014/main" id="{2174EC90-2763-5AC0-41A3-7C4076536B3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26586" y="5827668"/>
            <a:ext cx="523869" cy="523869"/>
          </a:xfrm>
          <a:prstGeom prst="rect">
            <a:avLst/>
          </a:prstGeom>
        </p:spPr>
      </p:pic>
      <p:sp>
        <p:nvSpPr>
          <p:cNvPr id="25" name="TextBox 24">
            <a:extLst>
              <a:ext uri="{FF2B5EF4-FFF2-40B4-BE49-F238E27FC236}">
                <a16:creationId xmlns:a16="http://schemas.microsoft.com/office/drawing/2014/main" id="{7BE49C36-2666-F596-A53A-4877CE3A5702}"/>
              </a:ext>
            </a:extLst>
          </p:cNvPr>
          <p:cNvSpPr txBox="1"/>
          <p:nvPr/>
        </p:nvSpPr>
        <p:spPr>
          <a:xfrm>
            <a:off x="7998012" y="5724834"/>
            <a:ext cx="380415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Delivery consolidation pilot projects being delivered through the Zero Emissions Group </a:t>
            </a:r>
          </a:p>
        </p:txBody>
      </p:sp>
      <p:pic>
        <p:nvPicPr>
          <p:cNvPr id="29" name="Graphic 28" descr="Truck with solid fill">
            <a:extLst>
              <a:ext uri="{FF2B5EF4-FFF2-40B4-BE49-F238E27FC236}">
                <a16:creationId xmlns:a16="http://schemas.microsoft.com/office/drawing/2014/main" id="{A11E40A4-B2E3-7849-B3CA-B385D64140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33871" y="5775377"/>
            <a:ext cx="592713" cy="592713"/>
          </a:xfrm>
          <a:prstGeom prst="rect">
            <a:avLst/>
          </a:prstGeom>
        </p:spPr>
      </p:pic>
      <p:sp>
        <p:nvSpPr>
          <p:cNvPr id="23" name="TextBox 22">
            <a:extLst>
              <a:ext uri="{FF2B5EF4-FFF2-40B4-BE49-F238E27FC236}">
                <a16:creationId xmlns:a16="http://schemas.microsoft.com/office/drawing/2014/main" id="{E40197C5-FA15-32DF-7E60-A1A50A669BB3}"/>
              </a:ext>
            </a:extLst>
          </p:cNvPr>
          <p:cNvSpPr txBox="1"/>
          <p:nvPr/>
        </p:nvSpPr>
        <p:spPr>
          <a:xfrm>
            <a:off x="7996360" y="4002609"/>
            <a:ext cx="383991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5D5D5">
                    <a:lumMod val="10000"/>
                  </a:srgbClr>
                </a:solidFill>
                <a:effectLst/>
                <a:uLnTx/>
                <a:uFillTx/>
                <a:latin typeface="Museo Sans 700" panose="02000000000000000000"/>
                <a:sym typeface="Helvetica Neue"/>
              </a:rPr>
              <a:t>Being a charter signatory to be included as a secondary criteria for allocation of carbon offset funding in updated guidance for 2024</a:t>
            </a:r>
          </a:p>
        </p:txBody>
      </p:sp>
      <p:pic>
        <p:nvPicPr>
          <p:cNvPr id="31" name="Graphic 30" descr="Recycle with solid fill">
            <a:extLst>
              <a:ext uri="{FF2B5EF4-FFF2-40B4-BE49-F238E27FC236}">
                <a16:creationId xmlns:a16="http://schemas.microsoft.com/office/drawing/2014/main" id="{5A4B2460-5711-F7E0-855C-0DA0D1B1042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57310" y="4552576"/>
            <a:ext cx="569849" cy="569849"/>
          </a:xfrm>
          <a:prstGeom prst="rect">
            <a:avLst/>
          </a:prstGeom>
        </p:spPr>
      </p:pic>
      <p:pic>
        <p:nvPicPr>
          <p:cNvPr id="27" name="Graphic 26" descr="Lights On with solid fill">
            <a:extLst>
              <a:ext uri="{FF2B5EF4-FFF2-40B4-BE49-F238E27FC236}">
                <a16:creationId xmlns:a16="http://schemas.microsoft.com/office/drawing/2014/main" id="{1C317700-96F0-F2E0-B1E3-9D584B5C7E5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08665" y="4886419"/>
            <a:ext cx="643127" cy="643127"/>
          </a:xfrm>
          <a:prstGeom prst="rect">
            <a:avLst/>
          </a:prstGeom>
        </p:spPr>
      </p:pic>
    </p:spTree>
    <p:extLst>
      <p:ext uri="{BB962C8B-B14F-4D97-AF65-F5344CB8AC3E}">
        <p14:creationId xmlns:p14="http://schemas.microsoft.com/office/powerpoint/2010/main" val="9034300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large sign&#10;&#10;Description automatically generated">
            <a:extLst>
              <a:ext uri="{FF2B5EF4-FFF2-40B4-BE49-F238E27FC236}">
                <a16:creationId xmlns:a16="http://schemas.microsoft.com/office/drawing/2014/main" id="{A76D50FD-36F8-BD7A-29DC-125E04C9FE7F}"/>
              </a:ext>
            </a:extLst>
          </p:cNvPr>
          <p:cNvPicPr>
            <a:picLocks noChangeAspect="1"/>
          </p:cNvPicPr>
          <p:nvPr/>
        </p:nvPicPr>
        <p:blipFill rotWithShape="1">
          <a:blip r:embed="rId2">
            <a:extLst>
              <a:ext uri="{28A0092B-C50C-407E-A947-70E740481C1C}">
                <a14:useLocalDpi xmlns:a14="http://schemas.microsoft.com/office/drawing/2010/main" val="0"/>
              </a:ext>
            </a:extLst>
          </a:blip>
          <a:srcRect t="15535" b="11927"/>
          <a:stretch/>
        </p:blipFill>
        <p:spPr>
          <a:xfrm>
            <a:off x="0" y="115348"/>
            <a:ext cx="12174832" cy="6627303"/>
          </a:xfrm>
          <a:prstGeom prst="rect">
            <a:avLst/>
          </a:prstGeom>
        </p:spPr>
      </p:pic>
    </p:spTree>
    <p:extLst>
      <p:ext uri="{BB962C8B-B14F-4D97-AF65-F5344CB8AC3E}">
        <p14:creationId xmlns:p14="http://schemas.microsoft.com/office/powerpoint/2010/main" val="319959838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F34E974-150D-920E-430B-8E8489F64D9E}"/>
              </a:ext>
            </a:extLst>
          </p:cNvPr>
          <p:cNvPicPr>
            <a:picLocks noChangeAspect="1"/>
          </p:cNvPicPr>
          <p:nvPr/>
        </p:nvPicPr>
        <p:blipFill>
          <a:blip r:embed="rId3"/>
          <a:stretch>
            <a:fillRect/>
          </a:stretch>
        </p:blipFill>
        <p:spPr>
          <a:xfrm>
            <a:off x="8091555" y="1697994"/>
            <a:ext cx="3835461" cy="3835461"/>
          </a:xfrm>
          <a:prstGeom prst="rect">
            <a:avLst/>
          </a:prstGeom>
          <a:ln w="28575">
            <a:solidFill>
              <a:schemeClr val="accent3">
                <a:lumMod val="75000"/>
              </a:schemeClr>
            </a:solidFill>
          </a:ln>
        </p:spPr>
      </p:pic>
      <p:cxnSp>
        <p:nvCxnSpPr>
          <p:cNvPr id="5" name="Straight Connector 4">
            <a:extLst>
              <a:ext uri="{FF2B5EF4-FFF2-40B4-BE49-F238E27FC236}">
                <a16:creationId xmlns:a16="http://schemas.microsoft.com/office/drawing/2014/main" id="{EF0A10C3-0415-EEF8-8940-202127D7E0C4}"/>
              </a:ext>
            </a:extLst>
          </p:cNvPr>
          <p:cNvCxnSpPr>
            <a:cxnSpLocks/>
          </p:cNvCxnSpPr>
          <p:nvPr/>
        </p:nvCxnSpPr>
        <p:spPr>
          <a:xfrm flipH="1">
            <a:off x="7896761" y="1170172"/>
            <a:ext cx="3954216" cy="0"/>
          </a:xfrm>
          <a:prstGeom prst="line">
            <a:avLst/>
          </a:prstGeom>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FC030D66-CE3A-C8D3-FB12-2440E97AC3D5}"/>
              </a:ext>
            </a:extLst>
          </p:cNvPr>
          <p:cNvSpPr txBox="1">
            <a:spLocks/>
          </p:cNvSpPr>
          <p:nvPr/>
        </p:nvSpPr>
        <p:spPr>
          <a:xfrm>
            <a:off x="3441607" y="480387"/>
            <a:ext cx="3920401" cy="476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srgbClr val="61D836">
                    <a:lumMod val="75000"/>
                  </a:srgbClr>
                </a:solidFill>
                <a:latin typeface="Museo Sans 700" panose="02000000000000000000" pitchFamily="2" charset="77"/>
              </a:rPr>
              <a:t>HOW TO SIGN UP</a:t>
            </a:r>
            <a:endParaRPr kumimoji="0" lang="en-US" sz="3200" b="1" i="0" u="none" strike="noStrike" kern="1200" cap="none" spc="0" normalizeH="0" baseline="0" noProof="0" dirty="0">
              <a:ln>
                <a:noFill/>
              </a:ln>
              <a:solidFill>
                <a:srgbClr val="61D836">
                  <a:lumMod val="75000"/>
                </a:srgbClr>
              </a:solidFill>
              <a:effectLst/>
              <a:uLnTx/>
              <a:uFillTx/>
              <a:latin typeface="Museo Sans 700" panose="02000000000000000000" pitchFamily="2" charset="77"/>
            </a:endParaRPr>
          </a:p>
        </p:txBody>
      </p:sp>
      <p:sp>
        <p:nvSpPr>
          <p:cNvPr id="6" name="TextBox 5">
            <a:extLst>
              <a:ext uri="{FF2B5EF4-FFF2-40B4-BE49-F238E27FC236}">
                <a16:creationId xmlns:a16="http://schemas.microsoft.com/office/drawing/2014/main" id="{7C5A13B7-6939-5046-88B6-556457B79E2F}"/>
              </a:ext>
            </a:extLst>
          </p:cNvPr>
          <p:cNvSpPr txBox="1"/>
          <p:nvPr/>
        </p:nvSpPr>
        <p:spPr>
          <a:xfrm>
            <a:off x="125835" y="1399783"/>
            <a:ext cx="7884690" cy="540147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To sign up to the SCC: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Submit an application form explaining how you will take action against each of the Charter commitments (below) and provide your total gas and electricity consumption across your buildings in Westminster. </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Charter commitments (summary):</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Actively engage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with other building stakeholders including through green leases and sharing of environmental data.</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Audit buildings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to create action plans to net zero operational emissions by 2040 or earlier.</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Introduce sustainable procurement policies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for your buildings</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Review your planned fit-outs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and redevelopments to ensure they are in line with your net zero pathway.</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Set up new local consolidation schemes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for deliveries to buildings.</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Reduce your fleet size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and encourage staff to use low-carbon transport.</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Reduce and recycle building waste</a:t>
            </a: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Commit to annual reporting of your energy consumption and a short update on your progress in implementing the Charter.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1" i="0" u="none" strike="noStrike" kern="1200" cap="none" spc="0" normalizeH="0" baseline="0" noProof="0" dirty="0">
                <a:ln>
                  <a:noFill/>
                </a:ln>
                <a:solidFill>
                  <a:schemeClr val="bg1"/>
                </a:solidFill>
                <a:effectLst/>
                <a:uLnTx/>
                <a:uFillTx/>
                <a:latin typeface="Museo Sans 500" panose="02000000000000000000" pitchFamily="2" charset="77"/>
              </a:rPr>
              <a:t>Note: </a:t>
            </a:r>
            <a:r>
              <a:rPr kumimoji="0" lang="en-GB" sz="1500" b="0" i="0" u="none" strike="noStrike" kern="1200" cap="none" spc="0" normalizeH="0" baseline="0" noProof="0" dirty="0">
                <a:ln>
                  <a:noFill/>
                </a:ln>
                <a:solidFill>
                  <a:schemeClr val="bg1"/>
                </a:solidFill>
                <a:effectLst/>
                <a:uLnTx/>
                <a:uFillTx/>
                <a:latin typeface="Museo Sans 500" panose="02000000000000000000" pitchFamily="2" charset="77"/>
              </a:rPr>
              <a:t>Any information provided in applications &amp; annual updates may be shared with the Steering Group and Technical Working Group for the purposes of monitoring the charter, but is not made public without prior consent</a:t>
            </a:r>
          </a:p>
        </p:txBody>
      </p:sp>
      <p:pic>
        <p:nvPicPr>
          <p:cNvPr id="8" name="Content Placeholder 12" descr="Text&#10;&#10;Description automatically generated with medium confidence">
            <a:extLst>
              <a:ext uri="{FF2B5EF4-FFF2-40B4-BE49-F238E27FC236}">
                <a16:creationId xmlns:a16="http://schemas.microsoft.com/office/drawing/2014/main" id="{F4974863-39A0-A727-4B08-31571D3DA03C}"/>
              </a:ext>
            </a:extLst>
          </p:cNvPr>
          <p:cNvPicPr>
            <a:picLocks noChangeAspect="1"/>
          </p:cNvPicPr>
          <p:nvPr/>
        </p:nvPicPr>
        <p:blipFill>
          <a:blip r:embed="rId4"/>
          <a:stretch>
            <a:fillRect/>
          </a:stretch>
        </p:blipFill>
        <p:spPr>
          <a:xfrm>
            <a:off x="7750129" y="301073"/>
            <a:ext cx="4128726" cy="7732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Tree>
    <p:extLst>
      <p:ext uri="{BB962C8B-B14F-4D97-AF65-F5344CB8AC3E}">
        <p14:creationId xmlns:p14="http://schemas.microsoft.com/office/powerpoint/2010/main" val="41821371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3559-5E8D-7047-A90C-6C3BEEF752DF}"/>
              </a:ext>
            </a:extLst>
          </p:cNvPr>
          <p:cNvSpPr>
            <a:spLocks noGrp="1"/>
          </p:cNvSpPr>
          <p:nvPr>
            <p:ph type="ctrTitle"/>
          </p:nvPr>
        </p:nvSpPr>
        <p:spPr>
          <a:xfrm>
            <a:off x="715617" y="1681668"/>
            <a:ext cx="10942984" cy="2340870"/>
          </a:xfrm>
        </p:spPr>
        <p:txBody>
          <a:bodyPr>
            <a:normAutofit/>
          </a:bodyPr>
          <a:lstStyle/>
          <a:p>
            <a:pPr algn="l"/>
            <a:br>
              <a:rPr lang="en-US" sz="4800" b="1" dirty="0"/>
            </a:br>
            <a:r>
              <a:rPr lang="en-US" sz="4800" b="1" dirty="0"/>
              <a:t>Sustainable business practices –</a:t>
            </a:r>
            <a:br>
              <a:rPr lang="en-US" sz="4800" b="1" dirty="0"/>
            </a:br>
            <a:r>
              <a:rPr lang="en-US" sz="4800" b="1" dirty="0"/>
              <a:t>University of Westminster</a:t>
            </a:r>
            <a:endParaRPr lang="en-US" sz="4800" b="1" dirty="0">
              <a:cs typeface="Calibri Light"/>
            </a:endParaRPr>
          </a:p>
        </p:txBody>
      </p:sp>
      <p:sp>
        <p:nvSpPr>
          <p:cNvPr id="3" name="Subtitle 2">
            <a:extLst>
              <a:ext uri="{FF2B5EF4-FFF2-40B4-BE49-F238E27FC236}">
                <a16:creationId xmlns:a16="http://schemas.microsoft.com/office/drawing/2014/main" id="{2AAB2841-D47D-B24A-A0C8-04C922BB6574}"/>
              </a:ext>
            </a:extLst>
          </p:cNvPr>
          <p:cNvSpPr>
            <a:spLocks noGrp="1"/>
          </p:cNvSpPr>
          <p:nvPr>
            <p:ph type="subTitle" idx="1"/>
          </p:nvPr>
        </p:nvSpPr>
        <p:spPr>
          <a:xfrm>
            <a:off x="715616" y="4832653"/>
            <a:ext cx="10942983" cy="1543121"/>
          </a:xfrm>
        </p:spPr>
        <p:txBody>
          <a:bodyPr vert="horz" lIns="91440" tIns="45720" rIns="91440" bIns="45720" rtlCol="0" anchor="t">
            <a:normAutofit/>
          </a:bodyPr>
          <a:lstStyle/>
          <a:p>
            <a:pPr algn="l"/>
            <a:r>
              <a:rPr lang="en-US" sz="2800" dirty="0">
                <a:latin typeface="Calibri Light"/>
                <a:cs typeface="Calibri"/>
              </a:rPr>
              <a:t>Virginia Cheung, Energy Officer</a:t>
            </a:r>
          </a:p>
          <a:p>
            <a:pPr algn="l"/>
            <a:r>
              <a:rPr lang="en-US" sz="2800" dirty="0">
                <a:latin typeface="Calibri Light"/>
                <a:cs typeface="Calibri"/>
              </a:rPr>
              <a:t>Morgan Lirette, Sustainable Development Advisor</a:t>
            </a:r>
            <a:endParaRPr lang="en-US" sz="2800" dirty="0">
              <a:latin typeface="Calibri Light"/>
              <a:cs typeface="Calibri Light"/>
            </a:endParaRPr>
          </a:p>
          <a:p>
            <a:pPr algn="l"/>
            <a:r>
              <a:rPr lang="en-US" sz="2800" dirty="0">
                <a:latin typeface="Calibri Light"/>
                <a:ea typeface="+mn-lt"/>
                <a:cs typeface="+mn-lt"/>
              </a:rPr>
              <a:t>24 January 2024</a:t>
            </a:r>
            <a:endParaRPr lang="en-US" dirty="0"/>
          </a:p>
        </p:txBody>
      </p:sp>
      <p:grpSp>
        <p:nvGrpSpPr>
          <p:cNvPr id="33" name="Group 32">
            <a:extLst>
              <a:ext uri="{FF2B5EF4-FFF2-40B4-BE49-F238E27FC236}">
                <a16:creationId xmlns:a16="http://schemas.microsoft.com/office/drawing/2014/main" id="{1DC22C68-7930-0DF5-2C77-0F5DC4223F96}"/>
              </a:ext>
            </a:extLst>
          </p:cNvPr>
          <p:cNvGrpSpPr/>
          <p:nvPr/>
        </p:nvGrpSpPr>
        <p:grpSpPr>
          <a:xfrm>
            <a:off x="-18383" y="0"/>
            <a:ext cx="207569" cy="6858000"/>
            <a:chOff x="-434" y="-1"/>
            <a:chExt cx="261970" cy="6715887"/>
          </a:xfrm>
        </p:grpSpPr>
        <p:sp>
          <p:nvSpPr>
            <p:cNvPr id="4" name="Rectangle 3">
              <a:extLst>
                <a:ext uri="{FF2B5EF4-FFF2-40B4-BE49-F238E27FC236}">
                  <a16:creationId xmlns:a16="http://schemas.microsoft.com/office/drawing/2014/main" id="{4AB76F51-7554-9DF0-FA55-6569C1AA014B}"/>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2F1F05-A1E0-AFD1-2E66-B9370927243D}"/>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E288BFD-9DC3-0A16-96ED-AA6C201301CE}"/>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7567164-6798-466B-A5A4-424BCA9B4F6A}"/>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1C508FB-7A13-0DBA-B883-DC17CFA774B9}"/>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7B1075E-36B3-9285-24D3-3EBE1D0D1F9E}"/>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E858201-DE1F-2CFF-0BE0-A95D7013BB2E}"/>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8103EFE-0BD3-E364-DC87-3200556DAC40}"/>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5A9006F-E949-9713-90FB-37481467EB09}"/>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F1EFB1-16F9-DB4C-E015-CB5597F2408F}"/>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DAFCBC9-EE86-4B66-5BEE-7BCE1794F708}"/>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FC2B471-113C-25F5-1DCB-8F211AA23D79}"/>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4100898-A748-48D5-E117-0E4CD0CB9186}"/>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73A08E1-344E-16B5-34F8-B8FD30C28354}"/>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F93224F-F1F1-17C3-36B5-68A1DA6BB55F}"/>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150A75F-9FEC-F78E-3C72-CFCF237A0F2F}"/>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5BBC67C-00F7-648C-9FED-298041E67643}"/>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descr="A picture containing text, clipart&#10;&#10;Description automatically generated">
            <a:extLst>
              <a:ext uri="{FF2B5EF4-FFF2-40B4-BE49-F238E27FC236}">
                <a16:creationId xmlns:a16="http://schemas.microsoft.com/office/drawing/2014/main" id="{76A51837-3060-FD73-4620-E63062BAA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25" y="129844"/>
            <a:ext cx="2248154" cy="532370"/>
          </a:xfrm>
          <a:prstGeom prst="rect">
            <a:avLst/>
          </a:prstGeom>
        </p:spPr>
      </p:pic>
    </p:spTree>
    <p:extLst>
      <p:ext uri="{BB962C8B-B14F-4D97-AF65-F5344CB8AC3E}">
        <p14:creationId xmlns:p14="http://schemas.microsoft.com/office/powerpoint/2010/main" val="1746124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3A07D-C069-2846-83BE-CB01A92FB2FA}"/>
              </a:ext>
            </a:extLst>
          </p:cNvPr>
          <p:cNvSpPr/>
          <p:nvPr/>
        </p:nvSpPr>
        <p:spPr>
          <a:xfrm>
            <a:off x="2038662" y="1719409"/>
            <a:ext cx="569627" cy="4541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descr="United Nations Sustainable Development Goals logo reading 'Sustainable Development Goals'.">
            <a:hlinkClick r:id="rId3"/>
            <a:extLst>
              <a:ext uri="{FF2B5EF4-FFF2-40B4-BE49-F238E27FC236}">
                <a16:creationId xmlns:a16="http://schemas.microsoft.com/office/drawing/2014/main" id="{353E666F-ACDF-810C-A228-056D3639670B}"/>
              </a:ext>
            </a:extLst>
          </p:cNvPr>
          <p:cNvPicPr>
            <a:picLocks noChangeAspect="1"/>
          </p:cNvPicPr>
          <p:nvPr/>
        </p:nvPicPr>
        <p:blipFill rotWithShape="1">
          <a:blip r:embed="rId4"/>
          <a:srcRect l="15372" t="14890" b="14356"/>
          <a:stretch/>
        </p:blipFill>
        <p:spPr>
          <a:xfrm>
            <a:off x="685800" y="1592884"/>
            <a:ext cx="8706806" cy="1183311"/>
          </a:xfrm>
          <a:prstGeom prst="rect">
            <a:avLst/>
          </a:prstGeom>
        </p:spPr>
      </p:pic>
      <p:grpSp>
        <p:nvGrpSpPr>
          <p:cNvPr id="3" name="Group 2">
            <a:extLst>
              <a:ext uri="{FF2B5EF4-FFF2-40B4-BE49-F238E27FC236}">
                <a16:creationId xmlns:a16="http://schemas.microsoft.com/office/drawing/2014/main" id="{AA3CBB5B-003F-3AB4-BE56-29D6472E2FF4}"/>
              </a:ext>
            </a:extLst>
          </p:cNvPr>
          <p:cNvGrpSpPr/>
          <p:nvPr/>
        </p:nvGrpSpPr>
        <p:grpSpPr>
          <a:xfrm>
            <a:off x="-18383" y="0"/>
            <a:ext cx="207569" cy="6858000"/>
            <a:chOff x="-434" y="-1"/>
            <a:chExt cx="261970" cy="6715887"/>
          </a:xfrm>
        </p:grpSpPr>
        <p:sp>
          <p:nvSpPr>
            <p:cNvPr id="7" name="Rectangle 6">
              <a:extLst>
                <a:ext uri="{FF2B5EF4-FFF2-40B4-BE49-F238E27FC236}">
                  <a16:creationId xmlns:a16="http://schemas.microsoft.com/office/drawing/2014/main" id="{74978D88-12B2-50E7-3634-5D450B240A95}"/>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EC1B57A-C3B2-B750-F519-BCAB398AB8BB}"/>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4BB42B3-7C27-F7B3-48CD-A3DA3D951DED}"/>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74FB022-B477-F94D-251E-3E8FD79CD58E}"/>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5A6D646-C799-EC77-5A6D-0A359863B5F0}"/>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8E0F404-BD9B-DE08-D500-1A8702A858D6}"/>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F0CBB13-B3E4-5BAC-4554-DA6A91CFEAFA}"/>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0525F03-C81C-B9DA-4A84-76C0351F94E3}"/>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B7FD63C-A614-A0AD-073E-28D1BA31219F}"/>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99F06DC-EB52-4B0B-4CE8-739608DED168}"/>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EBD3E17-AED7-2A8D-E97E-3A7A2D0C3DAE}"/>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51BE0CA-9936-C858-B011-2BEBF6999561}"/>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538483-23FA-DD19-2C65-1A6894A11CCE}"/>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F3C1D55-96B4-3F41-1722-5608DBE502E4}"/>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D66A9AB-74FA-7D40-F162-A97BE56E6D1E}"/>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D6ED292-21FE-09DF-F2F0-4D191DD11660}"/>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ED72B7-E206-A39E-416D-4B76538E72E7}"/>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descr="A picture containing text, clipart&#10;&#10;Description automatically generated">
            <a:extLst>
              <a:ext uri="{FF2B5EF4-FFF2-40B4-BE49-F238E27FC236}">
                <a16:creationId xmlns:a16="http://schemas.microsoft.com/office/drawing/2014/main" id="{0ED4BBE5-265E-49F9-C415-C4F5E8550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25" y="129844"/>
            <a:ext cx="2248154" cy="532370"/>
          </a:xfrm>
          <a:prstGeom prst="rect">
            <a:avLst/>
          </a:prstGeom>
        </p:spPr>
      </p:pic>
      <p:sp>
        <p:nvSpPr>
          <p:cNvPr id="27" name="Content Placeholder 2">
            <a:extLst>
              <a:ext uri="{FF2B5EF4-FFF2-40B4-BE49-F238E27FC236}">
                <a16:creationId xmlns:a16="http://schemas.microsoft.com/office/drawing/2014/main" id="{FE56B6AE-D6EA-25E7-0D2E-E69B21B285AF}"/>
              </a:ext>
            </a:extLst>
          </p:cNvPr>
          <p:cNvSpPr txBox="1">
            <a:spLocks/>
          </p:cNvSpPr>
          <p:nvPr/>
        </p:nvSpPr>
        <p:spPr>
          <a:xfrm>
            <a:off x="685800" y="3612268"/>
            <a:ext cx="11082130" cy="30228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i="1" dirty="0">
                <a:latin typeface="Calibri Light"/>
                <a:ea typeface="+mn-lt"/>
                <a:cs typeface="+mn-lt"/>
              </a:rPr>
              <a:t>… a shared blueprint for peace and </a:t>
            </a:r>
            <a:r>
              <a:rPr lang="en-GB" sz="4800" b="1" i="1" dirty="0">
                <a:latin typeface="Calibri Light"/>
                <a:ea typeface="+mn-lt"/>
                <a:cs typeface="+mn-lt"/>
              </a:rPr>
              <a:t>prosperity</a:t>
            </a:r>
            <a:r>
              <a:rPr lang="en-GB" sz="4800" i="1" dirty="0">
                <a:latin typeface="Calibri Light"/>
                <a:ea typeface="+mn-lt"/>
                <a:cs typeface="+mn-lt"/>
              </a:rPr>
              <a:t> for </a:t>
            </a:r>
            <a:r>
              <a:rPr lang="en-GB" sz="4800" b="1" i="1" dirty="0">
                <a:latin typeface="Calibri Light"/>
                <a:ea typeface="+mn-lt"/>
                <a:cs typeface="+mn-lt"/>
              </a:rPr>
              <a:t>people</a:t>
            </a:r>
            <a:r>
              <a:rPr lang="en-GB" sz="4800" i="1" dirty="0">
                <a:latin typeface="Calibri Light"/>
                <a:ea typeface="+mn-lt"/>
                <a:cs typeface="+mn-lt"/>
              </a:rPr>
              <a:t> and the </a:t>
            </a:r>
            <a:r>
              <a:rPr lang="en-GB" sz="4800" b="1" i="1" dirty="0">
                <a:latin typeface="Calibri Light"/>
                <a:ea typeface="+mn-lt"/>
                <a:cs typeface="+mn-lt"/>
              </a:rPr>
              <a:t>planet</a:t>
            </a:r>
            <a:r>
              <a:rPr lang="en-GB" sz="4800" i="1" dirty="0">
                <a:latin typeface="Calibri Light"/>
                <a:ea typeface="+mn-lt"/>
                <a:cs typeface="+mn-lt"/>
              </a:rPr>
              <a:t>, now and into the future …</a:t>
            </a:r>
            <a:endParaRPr lang="en-GB" sz="4800" dirty="0">
              <a:latin typeface="Calibri Light"/>
              <a:ea typeface="+mn-lt"/>
              <a:cs typeface="+mn-lt"/>
            </a:endParaRPr>
          </a:p>
        </p:txBody>
      </p:sp>
    </p:spTree>
    <p:extLst>
      <p:ext uri="{BB962C8B-B14F-4D97-AF65-F5344CB8AC3E}">
        <p14:creationId xmlns:p14="http://schemas.microsoft.com/office/powerpoint/2010/main" val="2511672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Icon for United Nations Sustainable Development Goal number one, 'No Poverty'">
            <a:hlinkClick r:id="rId2"/>
            <a:extLst>
              <a:ext uri="{FF2B5EF4-FFF2-40B4-BE49-F238E27FC236}">
                <a16:creationId xmlns:a16="http://schemas.microsoft.com/office/drawing/2014/main" id="{312AEBBF-10E9-0E1A-8943-F3F1B9CFEA7B}"/>
              </a:ext>
            </a:extLst>
          </p:cNvPr>
          <p:cNvPicPr>
            <a:picLocks noChangeAspect="1"/>
          </p:cNvPicPr>
          <p:nvPr/>
        </p:nvPicPr>
        <p:blipFill>
          <a:blip r:embed="rId3"/>
          <a:stretch>
            <a:fillRect/>
          </a:stretch>
        </p:blipFill>
        <p:spPr>
          <a:xfrm>
            <a:off x="638443" y="1186741"/>
            <a:ext cx="1518558" cy="1518558"/>
          </a:xfrm>
          <a:prstGeom prst="rect">
            <a:avLst/>
          </a:prstGeom>
        </p:spPr>
      </p:pic>
      <p:sp>
        <p:nvSpPr>
          <p:cNvPr id="6" name="TextBox 5">
            <a:extLst>
              <a:ext uri="{FF2B5EF4-FFF2-40B4-BE49-F238E27FC236}">
                <a16:creationId xmlns:a16="http://schemas.microsoft.com/office/drawing/2014/main" id="{901E01E8-0916-411D-40DB-95D22F2CC2C9}"/>
              </a:ext>
            </a:extLst>
          </p:cNvPr>
          <p:cNvSpPr txBox="1"/>
          <p:nvPr/>
        </p:nvSpPr>
        <p:spPr>
          <a:xfrm>
            <a:off x="638444" y="2896963"/>
            <a:ext cx="365815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Light"/>
                <a:ea typeface="Roboto"/>
                <a:cs typeface="Roboto"/>
                <a:hlinkClick r:id="rId2"/>
              </a:rPr>
              <a:t>Target 1.1 </a:t>
            </a:r>
            <a:r>
              <a:rPr lang="en-US" sz="2000" b="1" dirty="0">
                <a:latin typeface="Calibri Light"/>
                <a:ea typeface="Roboto"/>
                <a:cs typeface="Roboto"/>
              </a:rPr>
              <a:t>- </a:t>
            </a:r>
            <a:r>
              <a:rPr lang="en-US" sz="2000" dirty="0">
                <a:latin typeface="Calibri Light"/>
                <a:ea typeface="Roboto"/>
                <a:cs typeface="Roboto"/>
              </a:rPr>
              <a:t>By 2030, eradicate extreme poverty for all people everywhere, currently measured as people living on less than $1.25 a day</a:t>
            </a:r>
            <a:endParaRPr lang="en-US" sz="2000" dirty="0">
              <a:latin typeface="Calibri Light"/>
              <a:cs typeface="Calibri"/>
            </a:endParaRPr>
          </a:p>
        </p:txBody>
      </p:sp>
      <p:sp>
        <p:nvSpPr>
          <p:cNvPr id="2" name="TextBox 1">
            <a:extLst>
              <a:ext uri="{FF2B5EF4-FFF2-40B4-BE49-F238E27FC236}">
                <a16:creationId xmlns:a16="http://schemas.microsoft.com/office/drawing/2014/main" id="{1B051854-67BC-347D-369A-89E871E5A14B}"/>
              </a:ext>
            </a:extLst>
          </p:cNvPr>
          <p:cNvSpPr txBox="1"/>
          <p:nvPr/>
        </p:nvSpPr>
        <p:spPr>
          <a:xfrm>
            <a:off x="638443" y="4608848"/>
            <a:ext cx="365815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Light"/>
                <a:ea typeface="Roboto"/>
                <a:cs typeface="Roboto"/>
              </a:rPr>
              <a:t>Indicator 1.1.1 - </a:t>
            </a:r>
            <a:r>
              <a:rPr lang="en-GB" sz="2000" dirty="0">
                <a:latin typeface="Calibri Light"/>
                <a:ea typeface="Roboto"/>
                <a:cs typeface="Roboto"/>
              </a:rPr>
              <a:t>Proportion of the population living below the international poverty line by sex, age, employment status and geographical location (urban/rural)</a:t>
            </a:r>
            <a:endParaRPr lang="en-US" sz="2000" dirty="0">
              <a:latin typeface="Calibri Light"/>
              <a:cs typeface="Calibri"/>
            </a:endParaRPr>
          </a:p>
        </p:txBody>
      </p:sp>
      <p:grpSp>
        <p:nvGrpSpPr>
          <p:cNvPr id="7" name="Group 6">
            <a:extLst>
              <a:ext uri="{FF2B5EF4-FFF2-40B4-BE49-F238E27FC236}">
                <a16:creationId xmlns:a16="http://schemas.microsoft.com/office/drawing/2014/main" id="{CC08590C-5410-2E5F-EA21-9A9C8F00E643}"/>
              </a:ext>
            </a:extLst>
          </p:cNvPr>
          <p:cNvGrpSpPr/>
          <p:nvPr/>
        </p:nvGrpSpPr>
        <p:grpSpPr>
          <a:xfrm>
            <a:off x="-18383" y="0"/>
            <a:ext cx="207569" cy="6858000"/>
            <a:chOff x="-434" y="-1"/>
            <a:chExt cx="261970" cy="6715887"/>
          </a:xfrm>
        </p:grpSpPr>
        <p:sp>
          <p:nvSpPr>
            <p:cNvPr id="10" name="Rectangle 9">
              <a:extLst>
                <a:ext uri="{FF2B5EF4-FFF2-40B4-BE49-F238E27FC236}">
                  <a16:creationId xmlns:a16="http://schemas.microsoft.com/office/drawing/2014/main" id="{79DC0C0C-2FFD-4A58-528A-8687C2BDAA67}"/>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C77CFC6-A5C4-A1EF-2AF9-94D41640A47E}"/>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35EFE8F-D468-41EE-F60E-4C6CC198555E}"/>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E236F8F-8745-DCCB-32DA-B8FE33932C83}"/>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7FBDA2A-7AF7-C90B-7A2D-527EBEE34ED8}"/>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2390110-F32A-600B-DD00-870479F05764}"/>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FD8A427-0682-1124-538E-E6A005BC662F}"/>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F3DC110-D786-60EB-9CC7-6F45097DF684}"/>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D1A1F06-AF06-7E04-2A94-51424BCC96E1}"/>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D93F5B6-B8A5-E6D3-C6B2-4FF6333E2B8F}"/>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46C4CFA-01AA-7292-0226-2566668BBBB9}"/>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A0AD44B-43DD-2FFF-F49F-86BFC50332DE}"/>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DAB02B1-DFA4-D242-CF1A-3A4A67ACD607}"/>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9810C81-44C3-51B1-7DF6-2C65B2CBE239}"/>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25C2539-E9B8-5713-5F28-A8FCD8759DD6}"/>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5F3D4FA-8600-1558-7D9E-14646F63A17B}"/>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59F9D68-5B11-3A57-8691-293FF09465E6}"/>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9" descr="Poster of all 17 of the United Nations Sustainable Development Goals icons">
            <a:hlinkClick r:id="rId4"/>
            <a:extLst>
              <a:ext uri="{FF2B5EF4-FFF2-40B4-BE49-F238E27FC236}">
                <a16:creationId xmlns:a16="http://schemas.microsoft.com/office/drawing/2014/main" id="{8331D6A9-2DE1-1DFA-326B-EED02ACFE093}"/>
              </a:ext>
            </a:extLst>
          </p:cNvPr>
          <p:cNvPicPr>
            <a:picLocks noChangeAspect="1"/>
          </p:cNvPicPr>
          <p:nvPr/>
        </p:nvPicPr>
        <p:blipFill rotWithShape="1">
          <a:blip r:embed="rId5"/>
          <a:srcRect l="3337" t="24015" r="3683" b="8987"/>
          <a:stretch/>
        </p:blipFill>
        <p:spPr>
          <a:xfrm>
            <a:off x="4481187" y="2459097"/>
            <a:ext cx="7324666" cy="3724331"/>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CB662D6-9DD7-56AF-2612-4CDC123B8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025" y="129844"/>
            <a:ext cx="2248154" cy="532370"/>
          </a:xfrm>
          <a:prstGeom prst="rect">
            <a:avLst/>
          </a:prstGeom>
        </p:spPr>
      </p:pic>
    </p:spTree>
    <p:extLst>
      <p:ext uri="{BB962C8B-B14F-4D97-AF65-F5344CB8AC3E}">
        <p14:creationId xmlns:p14="http://schemas.microsoft.com/office/powerpoint/2010/main" val="2681650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3A07D-C069-2846-83BE-CB01A92FB2FA}"/>
              </a:ext>
            </a:extLst>
          </p:cNvPr>
          <p:cNvSpPr/>
          <p:nvPr/>
        </p:nvSpPr>
        <p:spPr>
          <a:xfrm>
            <a:off x="2038662" y="1719409"/>
            <a:ext cx="569627" cy="4541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E34C8DEB-CDF6-BD46-8980-A8EBBA0EB633}"/>
              </a:ext>
            </a:extLst>
          </p:cNvPr>
          <p:cNvSpPr txBox="1"/>
          <p:nvPr/>
        </p:nvSpPr>
        <p:spPr>
          <a:xfrm>
            <a:off x="583643" y="1592884"/>
            <a:ext cx="10717562" cy="707886"/>
          </a:xfrm>
          <a:prstGeom prst="rect">
            <a:avLst/>
          </a:prstGeom>
          <a:noFill/>
        </p:spPr>
        <p:txBody>
          <a:bodyPr wrap="square" lIns="91440" tIns="45720" rIns="91440" bIns="45720" rtlCol="0" anchor="t">
            <a:spAutoFit/>
          </a:bodyPr>
          <a:lstStyle/>
          <a:p>
            <a:r>
              <a:rPr lang="en-US" sz="4000" dirty="0">
                <a:latin typeface="Calibri Light"/>
                <a:cs typeface="Calibri Light"/>
              </a:rPr>
              <a:t>Our sustainable development journey</a:t>
            </a:r>
            <a:endParaRPr lang="en-US" sz="4000" dirty="0">
              <a:cs typeface="Calibri"/>
            </a:endParaRPr>
          </a:p>
        </p:txBody>
      </p:sp>
      <p:grpSp>
        <p:nvGrpSpPr>
          <p:cNvPr id="3" name="Group 2">
            <a:extLst>
              <a:ext uri="{FF2B5EF4-FFF2-40B4-BE49-F238E27FC236}">
                <a16:creationId xmlns:a16="http://schemas.microsoft.com/office/drawing/2014/main" id="{CDC252CE-CDD8-C40D-9790-7DFB583F47D8}"/>
              </a:ext>
            </a:extLst>
          </p:cNvPr>
          <p:cNvGrpSpPr/>
          <p:nvPr/>
        </p:nvGrpSpPr>
        <p:grpSpPr>
          <a:xfrm>
            <a:off x="-18383" y="0"/>
            <a:ext cx="207569" cy="6858000"/>
            <a:chOff x="-434" y="-1"/>
            <a:chExt cx="261970" cy="6715887"/>
          </a:xfrm>
        </p:grpSpPr>
        <p:sp>
          <p:nvSpPr>
            <p:cNvPr id="7" name="Rectangle 6">
              <a:extLst>
                <a:ext uri="{FF2B5EF4-FFF2-40B4-BE49-F238E27FC236}">
                  <a16:creationId xmlns:a16="http://schemas.microsoft.com/office/drawing/2014/main" id="{C7AC5D4A-20EA-E5B0-E9CB-5AB06F23CF5B}"/>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7D7A790-2ED9-D9A6-7FC9-405C86E593A7}"/>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C17FD0B-60E0-662F-1C5B-75C9E1A1A773}"/>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B18A4DF-9846-2127-ECEE-CF7CBE07ED43}"/>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81B0F59-26DC-0769-DF11-6FAE777A103B}"/>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1E2717A-9B9F-11D1-7E2D-763FB55B0D5F}"/>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BF31D32-E5E9-DFA0-4187-240C2E2B480C}"/>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48B4C32-F211-99C2-E1A5-98953C6AD8F8}"/>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302AD73-9AE1-2EDB-957B-685D4E711DC4}"/>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72D7C8A-BAFB-D29C-C9FC-EB5BE935CB56}"/>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D6C59C1-F193-EADB-3E46-96307E5C115F}"/>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492970A-7851-255E-8D4A-5E3F23AB74A7}"/>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51822D-3828-6B03-115D-E3A6ED5EAD03}"/>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51A6925-0BF9-6039-635C-F62C0804506E}"/>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0647786-9061-9A72-D3C7-8F32066303D6}"/>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561FDAC-FF12-6AFF-55D6-50887C8A9DC0}"/>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BCADB30-C82E-A1D2-79F6-B0C32DC9B781}"/>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descr="A picture containing text, clipart&#10;&#10;Description automatically generated">
            <a:extLst>
              <a:ext uri="{FF2B5EF4-FFF2-40B4-BE49-F238E27FC236}">
                <a16:creationId xmlns:a16="http://schemas.microsoft.com/office/drawing/2014/main" id="{B96DD2D1-799B-2AF7-5A08-91C83C4F3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25" y="129844"/>
            <a:ext cx="2248154" cy="532370"/>
          </a:xfrm>
          <a:prstGeom prst="rect">
            <a:avLst/>
          </a:prstGeom>
        </p:spPr>
      </p:pic>
      <p:grpSp>
        <p:nvGrpSpPr>
          <p:cNvPr id="26" name="Group 25">
            <a:extLst>
              <a:ext uri="{FF2B5EF4-FFF2-40B4-BE49-F238E27FC236}">
                <a16:creationId xmlns:a16="http://schemas.microsoft.com/office/drawing/2014/main" id="{BEB4DD1A-B451-45AD-690E-3A9C1BCC95BA}"/>
              </a:ext>
            </a:extLst>
          </p:cNvPr>
          <p:cNvGrpSpPr/>
          <p:nvPr/>
        </p:nvGrpSpPr>
        <p:grpSpPr>
          <a:xfrm>
            <a:off x="198649" y="2963103"/>
            <a:ext cx="11794702" cy="3328832"/>
            <a:chOff x="188670" y="3013318"/>
            <a:chExt cx="11794702" cy="3328832"/>
          </a:xfrm>
        </p:grpSpPr>
        <p:sp>
          <p:nvSpPr>
            <p:cNvPr id="29" name="TextBox 28">
              <a:extLst>
                <a:ext uri="{FF2B5EF4-FFF2-40B4-BE49-F238E27FC236}">
                  <a16:creationId xmlns:a16="http://schemas.microsoft.com/office/drawing/2014/main" id="{15D32320-4592-1A14-2F22-1395BA7F8736}"/>
                </a:ext>
              </a:extLst>
            </p:cNvPr>
            <p:cNvSpPr txBox="1"/>
            <p:nvPr/>
          </p:nvSpPr>
          <p:spPr>
            <a:xfrm>
              <a:off x="188670" y="4958354"/>
              <a:ext cx="2269906" cy="954107"/>
            </a:xfrm>
            <a:prstGeom prst="rect">
              <a:avLst/>
            </a:prstGeom>
            <a:noFill/>
            <a:ln w="3175">
              <a:noFill/>
            </a:ln>
          </p:spPr>
          <p:txBody>
            <a:bodyPr wrap="square" rtlCol="0">
              <a:spAutoFit/>
            </a:bodyPr>
            <a:lstStyle/>
            <a:p>
              <a:pPr algn="ctr"/>
              <a:r>
                <a:rPr lang="en-GB" sz="1400" b="1" dirty="0">
                  <a:latin typeface="+mj-lt"/>
                </a:rPr>
                <a:t>2015</a:t>
              </a:r>
            </a:p>
            <a:p>
              <a:pPr algn="ctr"/>
              <a:r>
                <a:rPr lang="en-GB" sz="1400" dirty="0">
                  <a:latin typeface="+mj-lt"/>
                </a:rPr>
                <a:t>Agenda 2030 and SDGs adopted by UN Member States</a:t>
              </a:r>
            </a:p>
          </p:txBody>
        </p:sp>
        <p:grpSp>
          <p:nvGrpSpPr>
            <p:cNvPr id="15" name="Group 14">
              <a:extLst>
                <a:ext uri="{FF2B5EF4-FFF2-40B4-BE49-F238E27FC236}">
                  <a16:creationId xmlns:a16="http://schemas.microsoft.com/office/drawing/2014/main" id="{C5C94ACE-697C-A579-88E7-EFCD2FB237DD}"/>
                </a:ext>
              </a:extLst>
            </p:cNvPr>
            <p:cNvGrpSpPr/>
            <p:nvPr/>
          </p:nvGrpSpPr>
          <p:grpSpPr>
            <a:xfrm>
              <a:off x="858818" y="3013318"/>
              <a:ext cx="11124554" cy="3328832"/>
              <a:chOff x="858818" y="3013318"/>
              <a:chExt cx="11124554" cy="3328832"/>
            </a:xfrm>
          </p:grpSpPr>
          <p:sp>
            <p:nvSpPr>
              <p:cNvPr id="6" name="Arrow: Right 5">
                <a:extLst>
                  <a:ext uri="{FF2B5EF4-FFF2-40B4-BE49-F238E27FC236}">
                    <a16:creationId xmlns:a16="http://schemas.microsoft.com/office/drawing/2014/main" id="{CF7B8D37-8D48-7E77-6467-DEA6BFDA3A61}"/>
                  </a:ext>
                </a:extLst>
              </p:cNvPr>
              <p:cNvSpPr/>
              <p:nvPr/>
            </p:nvSpPr>
            <p:spPr>
              <a:xfrm>
                <a:off x="858818" y="4527576"/>
                <a:ext cx="10567447" cy="282347"/>
              </a:xfrm>
              <a:prstGeom prst="right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27" name="Oval 26">
                <a:extLst>
                  <a:ext uri="{FF2B5EF4-FFF2-40B4-BE49-F238E27FC236}">
                    <a16:creationId xmlns:a16="http://schemas.microsoft.com/office/drawing/2014/main" id="{1FA275AA-6268-7C6C-6A68-032C0C871281}"/>
                  </a:ext>
                </a:extLst>
              </p:cNvPr>
              <p:cNvSpPr/>
              <p:nvPr/>
            </p:nvSpPr>
            <p:spPr>
              <a:xfrm>
                <a:off x="1128236" y="4463831"/>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28" name="Oval 27">
                <a:extLst>
                  <a:ext uri="{FF2B5EF4-FFF2-40B4-BE49-F238E27FC236}">
                    <a16:creationId xmlns:a16="http://schemas.microsoft.com/office/drawing/2014/main" id="{8320D6A3-5648-19A3-42EC-E2646349A67A}"/>
                  </a:ext>
                </a:extLst>
              </p:cNvPr>
              <p:cNvSpPr/>
              <p:nvPr/>
            </p:nvSpPr>
            <p:spPr>
              <a:xfrm>
                <a:off x="9386412" y="4459446"/>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1" name="TextBox 30">
                <a:extLst>
                  <a:ext uri="{FF2B5EF4-FFF2-40B4-BE49-F238E27FC236}">
                    <a16:creationId xmlns:a16="http://schemas.microsoft.com/office/drawing/2014/main" id="{29F5C29E-B2F8-684B-499D-2F6F6CB04437}"/>
                  </a:ext>
                </a:extLst>
              </p:cNvPr>
              <p:cNvSpPr txBox="1"/>
              <p:nvPr/>
            </p:nvSpPr>
            <p:spPr>
              <a:xfrm>
                <a:off x="8446846" y="4957155"/>
                <a:ext cx="2269906" cy="1384995"/>
              </a:xfrm>
              <a:prstGeom prst="rect">
                <a:avLst/>
              </a:prstGeom>
              <a:noFill/>
              <a:ln w="3175">
                <a:noFill/>
              </a:ln>
            </p:spPr>
            <p:txBody>
              <a:bodyPr wrap="square" rtlCol="0">
                <a:spAutoFit/>
              </a:bodyPr>
              <a:lstStyle/>
              <a:p>
                <a:pPr algn="ctr"/>
                <a:r>
                  <a:rPr lang="en-GB" sz="1400" b="1" dirty="0">
                    <a:latin typeface="+mj-lt"/>
                  </a:rPr>
                  <a:t>2022</a:t>
                </a:r>
              </a:p>
              <a:p>
                <a:pPr algn="ctr"/>
                <a:r>
                  <a:rPr lang="en-GB" sz="1400" i="1" dirty="0">
                    <a:latin typeface="+mj-lt"/>
                  </a:rPr>
                  <a:t>Being Westminster 2022-29 </a:t>
                </a:r>
                <a:r>
                  <a:rPr lang="en-GB" sz="1400" dirty="0">
                    <a:latin typeface="+mj-lt"/>
                  </a:rPr>
                  <a:t>published with ‘sustainable development’ priority, Sustainable Development Advisor hired</a:t>
                </a:r>
              </a:p>
            </p:txBody>
          </p:sp>
          <p:sp>
            <p:nvSpPr>
              <p:cNvPr id="32" name="Oval 31">
                <a:extLst>
                  <a:ext uri="{FF2B5EF4-FFF2-40B4-BE49-F238E27FC236}">
                    <a16:creationId xmlns:a16="http://schemas.microsoft.com/office/drawing/2014/main" id="{8DA0E54B-A163-BFBB-4F1F-80E68DF7A663}"/>
                  </a:ext>
                </a:extLst>
              </p:cNvPr>
              <p:cNvSpPr/>
              <p:nvPr/>
            </p:nvSpPr>
            <p:spPr>
              <a:xfrm>
                <a:off x="2322606" y="4455006"/>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3" name="Oval 32">
                <a:extLst>
                  <a:ext uri="{FF2B5EF4-FFF2-40B4-BE49-F238E27FC236}">
                    <a16:creationId xmlns:a16="http://schemas.microsoft.com/office/drawing/2014/main" id="{98DEC83E-3F6B-AA31-CDF3-D9FE45A48B75}"/>
                  </a:ext>
                </a:extLst>
              </p:cNvPr>
              <p:cNvSpPr/>
              <p:nvPr/>
            </p:nvSpPr>
            <p:spPr>
              <a:xfrm>
                <a:off x="3516976" y="4455006"/>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4" name="Oval 33">
                <a:extLst>
                  <a:ext uri="{FF2B5EF4-FFF2-40B4-BE49-F238E27FC236}">
                    <a16:creationId xmlns:a16="http://schemas.microsoft.com/office/drawing/2014/main" id="{2598B490-822D-2C80-89C9-AB0C67B8E99C}"/>
                  </a:ext>
                </a:extLst>
              </p:cNvPr>
              <p:cNvSpPr/>
              <p:nvPr/>
            </p:nvSpPr>
            <p:spPr>
              <a:xfrm>
                <a:off x="4661898" y="4455006"/>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5" name="Oval 34">
                <a:extLst>
                  <a:ext uri="{FF2B5EF4-FFF2-40B4-BE49-F238E27FC236}">
                    <a16:creationId xmlns:a16="http://schemas.microsoft.com/office/drawing/2014/main" id="{18C7D491-BD15-EDAE-5234-3D0F83A2AA26}"/>
                  </a:ext>
                </a:extLst>
              </p:cNvPr>
              <p:cNvSpPr/>
              <p:nvPr/>
            </p:nvSpPr>
            <p:spPr>
              <a:xfrm>
                <a:off x="5856268" y="4455006"/>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6" name="Oval 35">
                <a:extLst>
                  <a:ext uri="{FF2B5EF4-FFF2-40B4-BE49-F238E27FC236}">
                    <a16:creationId xmlns:a16="http://schemas.microsoft.com/office/drawing/2014/main" id="{7480DFD9-6B06-1B51-DE54-4D4426E3104F}"/>
                  </a:ext>
                </a:extLst>
              </p:cNvPr>
              <p:cNvSpPr/>
              <p:nvPr/>
            </p:nvSpPr>
            <p:spPr>
              <a:xfrm>
                <a:off x="7002752" y="4443631"/>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7" name="Oval 36">
                <a:extLst>
                  <a:ext uri="{FF2B5EF4-FFF2-40B4-BE49-F238E27FC236}">
                    <a16:creationId xmlns:a16="http://schemas.microsoft.com/office/drawing/2014/main" id="{000681C8-58B4-7714-EE63-8567962BF5B7}"/>
                  </a:ext>
                </a:extLst>
              </p:cNvPr>
              <p:cNvSpPr/>
              <p:nvPr/>
            </p:nvSpPr>
            <p:spPr>
              <a:xfrm>
                <a:off x="8194582" y="4444221"/>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9" name="TextBox 38">
                <a:extLst>
                  <a:ext uri="{FF2B5EF4-FFF2-40B4-BE49-F238E27FC236}">
                    <a16:creationId xmlns:a16="http://schemas.microsoft.com/office/drawing/2014/main" id="{0578783A-41D7-D40B-2A24-48694C12BCC5}"/>
                  </a:ext>
                </a:extLst>
              </p:cNvPr>
              <p:cNvSpPr txBox="1"/>
              <p:nvPr/>
            </p:nvSpPr>
            <p:spPr>
              <a:xfrm>
                <a:off x="6062843" y="4949743"/>
                <a:ext cx="2269906" cy="523220"/>
              </a:xfrm>
              <a:prstGeom prst="rect">
                <a:avLst/>
              </a:prstGeom>
              <a:noFill/>
              <a:ln w="3175">
                <a:noFill/>
              </a:ln>
            </p:spPr>
            <p:txBody>
              <a:bodyPr wrap="square" rtlCol="0">
                <a:spAutoFit/>
              </a:bodyPr>
              <a:lstStyle/>
              <a:p>
                <a:pPr algn="ctr"/>
                <a:r>
                  <a:rPr lang="en-GB" sz="1400" b="1" dirty="0">
                    <a:latin typeface="+mj-lt"/>
                  </a:rPr>
                  <a:t>2020</a:t>
                </a:r>
              </a:p>
              <a:p>
                <a:pPr algn="ctr"/>
                <a:r>
                  <a:rPr lang="en-GB" sz="1400" dirty="0">
                    <a:latin typeface="+mj-lt"/>
                  </a:rPr>
                  <a:t>SDG Action Plan developed</a:t>
                </a:r>
              </a:p>
            </p:txBody>
          </p:sp>
          <p:sp>
            <p:nvSpPr>
              <p:cNvPr id="40" name="TextBox 39">
                <a:extLst>
                  <a:ext uri="{FF2B5EF4-FFF2-40B4-BE49-F238E27FC236}">
                    <a16:creationId xmlns:a16="http://schemas.microsoft.com/office/drawing/2014/main" id="{EF4B7299-94E8-F2E7-5663-3E1F295CE077}"/>
                  </a:ext>
                </a:extLst>
              </p:cNvPr>
              <p:cNvSpPr txBox="1"/>
              <p:nvPr/>
            </p:nvSpPr>
            <p:spPr>
              <a:xfrm>
                <a:off x="3606337" y="4929587"/>
                <a:ext cx="2500491" cy="954107"/>
              </a:xfrm>
              <a:prstGeom prst="rect">
                <a:avLst/>
              </a:prstGeom>
              <a:noFill/>
              <a:ln w="3175">
                <a:noFill/>
              </a:ln>
            </p:spPr>
            <p:txBody>
              <a:bodyPr wrap="square" rtlCol="0">
                <a:spAutoFit/>
              </a:bodyPr>
              <a:lstStyle/>
              <a:p>
                <a:pPr algn="ctr"/>
                <a:r>
                  <a:rPr lang="en-GB" sz="1400" b="1" dirty="0">
                    <a:latin typeface="+mj-lt"/>
                  </a:rPr>
                  <a:t>2018</a:t>
                </a:r>
              </a:p>
              <a:p>
                <a:pPr algn="ctr"/>
                <a:r>
                  <a:rPr lang="en-GB" sz="1400" dirty="0">
                    <a:latin typeface="+mj-lt"/>
                  </a:rPr>
                  <a:t>New VC, </a:t>
                </a:r>
              </a:p>
              <a:p>
                <a:pPr algn="ctr"/>
                <a:r>
                  <a:rPr lang="en-GB" sz="1400" dirty="0">
                    <a:latin typeface="+mj-lt"/>
                  </a:rPr>
                  <a:t>Corporate Social Responsibility strategy review</a:t>
                </a:r>
              </a:p>
            </p:txBody>
          </p:sp>
          <p:sp>
            <p:nvSpPr>
              <p:cNvPr id="41" name="TextBox 40">
                <a:extLst>
                  <a:ext uri="{FF2B5EF4-FFF2-40B4-BE49-F238E27FC236}">
                    <a16:creationId xmlns:a16="http://schemas.microsoft.com/office/drawing/2014/main" id="{1073A7BD-DB78-988D-C9F5-E459DCD500EC}"/>
                  </a:ext>
                </a:extLst>
              </p:cNvPr>
              <p:cNvSpPr txBox="1"/>
              <p:nvPr/>
            </p:nvSpPr>
            <p:spPr>
              <a:xfrm>
                <a:off x="4916702" y="3013318"/>
                <a:ext cx="2269906" cy="1384995"/>
              </a:xfrm>
              <a:prstGeom prst="rect">
                <a:avLst/>
              </a:prstGeom>
              <a:noFill/>
              <a:ln w="3175">
                <a:noFill/>
              </a:ln>
            </p:spPr>
            <p:txBody>
              <a:bodyPr wrap="square" rtlCol="0">
                <a:spAutoFit/>
              </a:bodyPr>
              <a:lstStyle/>
              <a:p>
                <a:pPr algn="ctr"/>
                <a:r>
                  <a:rPr lang="en-GB" sz="1400" dirty="0">
                    <a:latin typeface="+mj-lt"/>
                  </a:rPr>
                  <a:t>SDG Working Group established, </a:t>
                </a:r>
              </a:p>
              <a:p>
                <a:pPr algn="ctr"/>
                <a:r>
                  <a:rPr lang="en-GB" sz="1400" dirty="0">
                    <a:latin typeface="+mj-lt"/>
                  </a:rPr>
                  <a:t>SDG buy-in from University Executive Board, </a:t>
                </a:r>
              </a:p>
              <a:p>
                <a:pPr algn="ctr"/>
                <a:r>
                  <a:rPr lang="en-GB" sz="1400" dirty="0">
                    <a:latin typeface="+mj-lt"/>
                  </a:rPr>
                  <a:t>initial priority SDGs identified</a:t>
                </a:r>
              </a:p>
              <a:p>
                <a:pPr algn="ctr"/>
                <a:r>
                  <a:rPr lang="en-GB" sz="1400" b="1" dirty="0">
                    <a:latin typeface="+mj-lt"/>
                  </a:rPr>
                  <a:t>2019</a:t>
                </a:r>
                <a:endParaRPr lang="en-GB" sz="1400" dirty="0">
                  <a:latin typeface="+mj-lt"/>
                </a:endParaRPr>
              </a:p>
            </p:txBody>
          </p:sp>
          <p:sp>
            <p:nvSpPr>
              <p:cNvPr id="13" name="Oval 12">
                <a:extLst>
                  <a:ext uri="{FF2B5EF4-FFF2-40B4-BE49-F238E27FC236}">
                    <a16:creationId xmlns:a16="http://schemas.microsoft.com/office/drawing/2014/main" id="{7CEB400A-31D8-8381-0A80-B3DFF803AE55}"/>
                  </a:ext>
                </a:extLst>
              </p:cNvPr>
              <p:cNvSpPr/>
              <p:nvPr/>
            </p:nvSpPr>
            <p:spPr>
              <a:xfrm>
                <a:off x="10578242" y="4439703"/>
                <a:ext cx="390775" cy="40983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30" name="TextBox 29">
                <a:extLst>
                  <a:ext uri="{FF2B5EF4-FFF2-40B4-BE49-F238E27FC236}">
                    <a16:creationId xmlns:a16="http://schemas.microsoft.com/office/drawing/2014/main" id="{7A79FB92-5099-B213-3104-2B717580E0D2}"/>
                  </a:ext>
                </a:extLst>
              </p:cNvPr>
              <p:cNvSpPr txBox="1"/>
              <p:nvPr/>
            </p:nvSpPr>
            <p:spPr>
              <a:xfrm>
                <a:off x="9563885" y="3465581"/>
                <a:ext cx="2419487" cy="954107"/>
              </a:xfrm>
              <a:prstGeom prst="rect">
                <a:avLst/>
              </a:prstGeom>
              <a:noFill/>
              <a:ln w="3175">
                <a:noFill/>
              </a:ln>
            </p:spPr>
            <p:txBody>
              <a:bodyPr wrap="square" rtlCol="0">
                <a:spAutoFit/>
              </a:bodyPr>
              <a:lstStyle/>
              <a:p>
                <a:pPr algn="ctr"/>
                <a:r>
                  <a:rPr lang="en-GB" sz="1400" dirty="0">
                    <a:latin typeface="+mj-lt"/>
                  </a:rPr>
                  <a:t>SDG 4.7 Education for Sustainable Development prioritised</a:t>
                </a:r>
              </a:p>
              <a:p>
                <a:pPr algn="ctr"/>
                <a:r>
                  <a:rPr lang="en-GB" sz="1400" b="1" dirty="0">
                    <a:latin typeface="+mj-lt"/>
                  </a:rPr>
                  <a:t>2023</a:t>
                </a:r>
                <a:endParaRPr lang="en-GB" sz="1400" dirty="0">
                  <a:latin typeface="+mj-lt"/>
                </a:endParaRPr>
              </a:p>
            </p:txBody>
          </p:sp>
        </p:grpSp>
      </p:grpSp>
    </p:spTree>
    <p:extLst>
      <p:ext uri="{BB962C8B-B14F-4D97-AF65-F5344CB8AC3E}">
        <p14:creationId xmlns:p14="http://schemas.microsoft.com/office/powerpoint/2010/main" val="1538131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ge nine from the University of Westminster current strategy named 'Being Westminster. The page shows the three priorities of the University: Well-being, inclusion and sustainable development. ">
            <a:extLst>
              <a:ext uri="{FF2B5EF4-FFF2-40B4-BE49-F238E27FC236}">
                <a16:creationId xmlns:a16="http://schemas.microsoft.com/office/drawing/2014/main" id="{D5E55A8A-8CA3-3C3B-3158-B6EC7D00BABE}"/>
              </a:ext>
            </a:extLst>
          </p:cNvPr>
          <p:cNvPicPr>
            <a:picLocks noChangeAspect="1"/>
          </p:cNvPicPr>
          <p:nvPr/>
        </p:nvPicPr>
        <p:blipFill>
          <a:blip r:embed="rId2"/>
          <a:stretch>
            <a:fillRect/>
          </a:stretch>
        </p:blipFill>
        <p:spPr>
          <a:xfrm>
            <a:off x="824256" y="109952"/>
            <a:ext cx="9358739" cy="6622791"/>
          </a:xfrm>
          <a:prstGeom prst="rect">
            <a:avLst/>
          </a:prstGeom>
        </p:spPr>
      </p:pic>
      <p:grpSp>
        <p:nvGrpSpPr>
          <p:cNvPr id="2" name="Group 1">
            <a:extLst>
              <a:ext uri="{FF2B5EF4-FFF2-40B4-BE49-F238E27FC236}">
                <a16:creationId xmlns:a16="http://schemas.microsoft.com/office/drawing/2014/main" id="{47CE67A9-AF95-D4CE-85C0-2985D42CC8C6}"/>
              </a:ext>
            </a:extLst>
          </p:cNvPr>
          <p:cNvGrpSpPr/>
          <p:nvPr/>
        </p:nvGrpSpPr>
        <p:grpSpPr>
          <a:xfrm>
            <a:off x="-18383" y="0"/>
            <a:ext cx="207569" cy="6858000"/>
            <a:chOff x="-434" y="-1"/>
            <a:chExt cx="261970" cy="6715887"/>
          </a:xfrm>
        </p:grpSpPr>
        <p:sp>
          <p:nvSpPr>
            <p:cNvPr id="5" name="Rectangle 4">
              <a:extLst>
                <a:ext uri="{FF2B5EF4-FFF2-40B4-BE49-F238E27FC236}">
                  <a16:creationId xmlns:a16="http://schemas.microsoft.com/office/drawing/2014/main" id="{D3B7D246-F660-761C-2E72-08728337AC23}"/>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0CF4D07-405E-94A0-352A-B1B950DBA11C}"/>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BD03B10-AEA7-BF59-72C3-FC0D8451CDF7}"/>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C890697-E175-3740-3C9C-A450FF46F406}"/>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0CEF7D-D3F8-BD66-61A1-9FCC9F9C4011}"/>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7568D9D-D451-5A5D-0804-2EF6F2557E9C}"/>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0A2C51D-A426-0559-CFAD-95AC30E4FCF9}"/>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0980AFA-657E-E91A-B70C-8E22FF3B9A88}"/>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FDB4D93-B1B1-7D3D-C01C-D02882C40D75}"/>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34139A1-504D-3343-7973-7BD74306E912}"/>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5E3EC58-D2D8-25ED-F508-CC7E96625054}"/>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966DD4-5FF2-16FC-BE9C-849257C71CE5}"/>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6B94DB6-EA8D-E67B-5447-E81D8A6AD4AF}"/>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BB5FD17-6420-AF6D-C99B-181C245F1BEE}"/>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8C8F95A-8D4A-4419-DA33-DD88FD65E739}"/>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9729724-AF24-816E-9A79-258C250D48EC}"/>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A57689-A27F-FF88-19F5-55B78184D30F}"/>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949D31B6-91CF-E6BD-145D-C501E0A034A3}"/>
              </a:ext>
            </a:extLst>
          </p:cNvPr>
          <p:cNvSpPr txBox="1"/>
          <p:nvPr/>
        </p:nvSpPr>
        <p:spPr>
          <a:xfrm>
            <a:off x="10182997" y="133273"/>
            <a:ext cx="2140803" cy="276999"/>
          </a:xfrm>
          <a:prstGeom prst="rect">
            <a:avLst/>
          </a:prstGeom>
          <a:noFill/>
        </p:spPr>
        <p:txBody>
          <a:bodyPr wrap="square">
            <a:spAutoFit/>
          </a:bodyPr>
          <a:lstStyle/>
          <a:p>
            <a:r>
              <a:rPr lang="en-GB" sz="1200" b="0" i="0" u="none" strike="noStrike" dirty="0">
                <a:solidFill>
                  <a:srgbClr val="33312D"/>
                </a:solidFill>
                <a:effectLst/>
                <a:latin typeface="+mj-lt"/>
                <a:hlinkClick r:id="rId3"/>
              </a:rPr>
              <a:t>Being Westminster 2022-29</a:t>
            </a:r>
            <a:endParaRPr lang="en-GB" sz="1200" dirty="0">
              <a:latin typeface="+mj-lt"/>
            </a:endParaRPr>
          </a:p>
        </p:txBody>
      </p:sp>
    </p:spTree>
    <p:extLst>
      <p:ext uri="{BB962C8B-B14F-4D97-AF65-F5344CB8AC3E}">
        <p14:creationId xmlns:p14="http://schemas.microsoft.com/office/powerpoint/2010/main" val="386716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AE6A7B-43A0-C4BA-7B8F-57487DEEEC0D}"/>
              </a:ext>
            </a:extLst>
          </p:cNvPr>
          <p:cNvSpPr txBox="1">
            <a:spLocks/>
          </p:cNvSpPr>
          <p:nvPr/>
        </p:nvSpPr>
        <p:spPr>
          <a:xfrm>
            <a:off x="892176" y="3209926"/>
            <a:ext cx="8229600" cy="29067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3600" dirty="0"/>
              <a:t>3 Key Legal Considerations</a:t>
            </a:r>
          </a:p>
          <a:p>
            <a:pPr marL="0" indent="0">
              <a:buNone/>
            </a:pPr>
            <a:endParaRPr lang="en-GB" sz="1800" dirty="0"/>
          </a:p>
          <a:p>
            <a:pPr>
              <a:buFont typeface="+mj-lt"/>
              <a:buAutoNum type="arabicPeriod"/>
            </a:pPr>
            <a:r>
              <a:rPr lang="en-GB" sz="1800" dirty="0"/>
              <a:t>Engaging with landlords etc.</a:t>
            </a:r>
          </a:p>
          <a:p>
            <a:pPr>
              <a:buFont typeface="+mj-lt"/>
              <a:buAutoNum type="arabicPeriod"/>
            </a:pPr>
            <a:r>
              <a:rPr lang="en-GB" sz="1800" dirty="0"/>
              <a:t>Minimum Energy Efficiency standards (MEES)</a:t>
            </a:r>
          </a:p>
          <a:p>
            <a:pPr>
              <a:buFont typeface="+mj-lt"/>
              <a:buAutoNum type="arabicPeriod"/>
            </a:pPr>
            <a:r>
              <a:rPr lang="en-GB" sz="1800" dirty="0"/>
              <a:t>Green Leases</a:t>
            </a:r>
          </a:p>
          <a:p>
            <a:pPr>
              <a:buFont typeface="+mj-lt"/>
              <a:buAutoNum type="arabicPeriod"/>
            </a:pPr>
            <a:endParaRPr lang="en-GB" sz="1600" dirty="0"/>
          </a:p>
          <a:p>
            <a:pPr>
              <a:buFont typeface="+mj-lt"/>
              <a:buAutoNum type="arabicPeriod"/>
            </a:pPr>
            <a:endParaRPr lang="en-GB" sz="1600" dirty="0"/>
          </a:p>
          <a:p>
            <a:pPr>
              <a:buFont typeface="+mj-lt"/>
              <a:buAutoNum type="arabicPeriod"/>
            </a:pPr>
            <a:endParaRPr lang="en-GB" sz="1600" dirty="0"/>
          </a:p>
          <a:p>
            <a:pPr>
              <a:buFont typeface="+mj-lt"/>
              <a:buAutoNum type="arabicPeriod"/>
            </a:pPr>
            <a:endParaRPr lang="en-GB" sz="1600" dirty="0"/>
          </a:p>
          <a:p>
            <a:pPr>
              <a:buFont typeface="+mj-lt"/>
              <a:buAutoNum type="arabicPeriod"/>
            </a:pPr>
            <a:endParaRPr lang="en-GB" sz="1600" dirty="0"/>
          </a:p>
          <a:p>
            <a:pPr marL="685800" lvl="1" indent="-228600">
              <a:buFont typeface="+mj-lt"/>
              <a:buAutoNum type="arabicPeriod"/>
            </a:pPr>
            <a:endParaRPr lang="en-GB" sz="1600" dirty="0">
              <a:latin typeface="Arial" panose="020B0604020202020204" pitchFamily="34" charset="0"/>
              <a:cs typeface="Arial" panose="020B0604020202020204" pitchFamily="34" charset="0"/>
            </a:endParaRPr>
          </a:p>
          <a:p>
            <a:pPr marL="457200" lvl="1" indent="0">
              <a:buNone/>
            </a:pPr>
            <a:endParaRPr lang="en-GB" sz="1600" dirty="0">
              <a:latin typeface="Arial" panose="020B0604020202020204" pitchFamily="34" charset="0"/>
              <a:cs typeface="Arial" panose="020B0604020202020204" pitchFamily="34" charset="0"/>
            </a:endParaRPr>
          </a:p>
          <a:p>
            <a:pPr marL="457200" lvl="1" indent="0">
              <a:buNone/>
            </a:pPr>
            <a:endParaRPr lang="en-GB" sz="1200" dirty="0"/>
          </a:p>
        </p:txBody>
      </p:sp>
      <p:pic>
        <p:nvPicPr>
          <p:cNvPr id="5" name="Picture 4">
            <a:extLst>
              <a:ext uri="{FF2B5EF4-FFF2-40B4-BE49-F238E27FC236}">
                <a16:creationId xmlns:a16="http://schemas.microsoft.com/office/drawing/2014/main" id="{83CB9158-0655-FBA0-7EA8-B8063402A1C0}"/>
              </a:ext>
            </a:extLst>
          </p:cNvPr>
          <p:cNvPicPr>
            <a:picLocks noChangeAspect="1"/>
          </p:cNvPicPr>
          <p:nvPr/>
        </p:nvPicPr>
        <p:blipFill>
          <a:blip r:embed="rId2"/>
          <a:stretch>
            <a:fillRect/>
          </a:stretch>
        </p:blipFill>
        <p:spPr>
          <a:xfrm>
            <a:off x="7185025" y="3078163"/>
            <a:ext cx="3000375" cy="3048000"/>
          </a:xfrm>
          <a:prstGeom prst="rect">
            <a:avLst/>
          </a:prstGeom>
        </p:spPr>
      </p:pic>
      <p:pic>
        <p:nvPicPr>
          <p:cNvPr id="4" name="Picture 3" descr="Powerpoint masthead +ve REV.jpg">
            <a:extLst>
              <a:ext uri="{FF2B5EF4-FFF2-40B4-BE49-F238E27FC236}">
                <a16:creationId xmlns:a16="http://schemas.microsoft.com/office/drawing/2014/main" id="{46D7AE74-56FA-15DC-34C1-A62A42149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176796"/>
          </a:xfrm>
          <a:prstGeom prst="rect">
            <a:avLst/>
          </a:prstGeom>
        </p:spPr>
      </p:pic>
    </p:spTree>
    <p:extLst>
      <p:ext uri="{BB962C8B-B14F-4D97-AF65-F5344CB8AC3E}">
        <p14:creationId xmlns:p14="http://schemas.microsoft.com/office/powerpoint/2010/main" val="333821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CE67A9-AF95-D4CE-85C0-2985D42CC8C6}"/>
              </a:ext>
            </a:extLst>
          </p:cNvPr>
          <p:cNvGrpSpPr/>
          <p:nvPr/>
        </p:nvGrpSpPr>
        <p:grpSpPr>
          <a:xfrm>
            <a:off x="-18383" y="0"/>
            <a:ext cx="207569" cy="6858000"/>
            <a:chOff x="-434" y="-1"/>
            <a:chExt cx="261970" cy="6715887"/>
          </a:xfrm>
        </p:grpSpPr>
        <p:sp>
          <p:nvSpPr>
            <p:cNvPr id="5" name="Rectangle 4">
              <a:extLst>
                <a:ext uri="{FF2B5EF4-FFF2-40B4-BE49-F238E27FC236}">
                  <a16:creationId xmlns:a16="http://schemas.microsoft.com/office/drawing/2014/main" id="{D3B7D246-F660-761C-2E72-08728337AC23}"/>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0CF4D07-405E-94A0-352A-B1B950DBA11C}"/>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BD03B10-AEA7-BF59-72C3-FC0D8451CDF7}"/>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C890697-E175-3740-3C9C-A450FF46F406}"/>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0CEF7D-D3F8-BD66-61A1-9FCC9F9C4011}"/>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7568D9D-D451-5A5D-0804-2EF6F2557E9C}"/>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0A2C51D-A426-0559-CFAD-95AC30E4FCF9}"/>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0980AFA-657E-E91A-B70C-8E22FF3B9A88}"/>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FDB4D93-B1B1-7D3D-C01C-D02882C40D75}"/>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34139A1-504D-3343-7973-7BD74306E912}"/>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5E3EC58-D2D8-25ED-F508-CC7E96625054}"/>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966DD4-5FF2-16FC-BE9C-849257C71CE5}"/>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6B94DB6-EA8D-E67B-5447-E81D8A6AD4AF}"/>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BB5FD17-6420-AF6D-C99B-181C245F1BEE}"/>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8C8F95A-8D4A-4419-DA33-DD88FD65E739}"/>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9729724-AF24-816E-9A79-258C250D48EC}"/>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A57689-A27F-FF88-19F5-55B78184D30F}"/>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1">
            <a:extLst>
              <a:ext uri="{FF2B5EF4-FFF2-40B4-BE49-F238E27FC236}">
                <a16:creationId xmlns:a16="http://schemas.microsoft.com/office/drawing/2014/main" id="{08209534-9779-C2B4-0249-210AB933853D}"/>
              </a:ext>
            </a:extLst>
          </p:cNvPr>
          <p:cNvPicPr>
            <a:picLocks noChangeAspect="1"/>
          </p:cNvPicPr>
          <p:nvPr/>
        </p:nvPicPr>
        <p:blipFill rotWithShape="1">
          <a:blip r:embed="rId2"/>
          <a:srcRect r="719"/>
          <a:stretch/>
        </p:blipFill>
        <p:spPr>
          <a:xfrm rot="21171748">
            <a:off x="760004" y="855323"/>
            <a:ext cx="7251682" cy="5132050"/>
          </a:xfrm>
          <a:prstGeom prst="rect">
            <a:avLst/>
          </a:prstGeom>
        </p:spPr>
      </p:pic>
      <p:pic>
        <p:nvPicPr>
          <p:cNvPr id="24" name="Picture 23">
            <a:extLst>
              <a:ext uri="{FF2B5EF4-FFF2-40B4-BE49-F238E27FC236}">
                <a16:creationId xmlns:a16="http://schemas.microsoft.com/office/drawing/2014/main" id="{BB03C232-E9C5-C092-7A4B-E8584292EBD7}"/>
              </a:ext>
            </a:extLst>
          </p:cNvPr>
          <p:cNvPicPr>
            <a:picLocks noChangeAspect="1"/>
          </p:cNvPicPr>
          <p:nvPr/>
        </p:nvPicPr>
        <p:blipFill>
          <a:blip r:embed="rId3"/>
          <a:stretch>
            <a:fillRect/>
          </a:stretch>
        </p:blipFill>
        <p:spPr>
          <a:xfrm>
            <a:off x="6322903" y="1332664"/>
            <a:ext cx="5502117" cy="4587638"/>
          </a:xfrm>
          <a:prstGeom prst="rect">
            <a:avLst/>
          </a:prstGeom>
          <a:ln w="12700">
            <a:solidFill>
              <a:schemeClr val="tx1"/>
            </a:solidFill>
          </a:ln>
        </p:spPr>
      </p:pic>
      <p:sp>
        <p:nvSpPr>
          <p:cNvPr id="4" name="TextBox 3">
            <a:extLst>
              <a:ext uri="{FF2B5EF4-FFF2-40B4-BE49-F238E27FC236}">
                <a16:creationId xmlns:a16="http://schemas.microsoft.com/office/drawing/2014/main" id="{B3C1C896-740E-5B56-9D9C-2088082ED059}"/>
              </a:ext>
            </a:extLst>
          </p:cNvPr>
          <p:cNvSpPr txBox="1"/>
          <p:nvPr/>
        </p:nvSpPr>
        <p:spPr>
          <a:xfrm>
            <a:off x="6194564" y="851280"/>
            <a:ext cx="6107594" cy="276999"/>
          </a:xfrm>
          <a:prstGeom prst="rect">
            <a:avLst/>
          </a:prstGeom>
          <a:noFill/>
        </p:spPr>
        <p:txBody>
          <a:bodyPr wrap="square">
            <a:spAutoFit/>
          </a:bodyPr>
          <a:lstStyle/>
          <a:p>
            <a:r>
              <a:rPr lang="en-GB" sz="1200" i="0" u="none" strike="noStrike">
                <a:effectLst/>
                <a:latin typeface="+mj-lt"/>
                <a:hlinkClick r:id="rId4"/>
              </a:rPr>
              <a:t>Education Strategy 2023-2029</a:t>
            </a:r>
            <a:endParaRPr lang="en-GB" sz="1200" dirty="0">
              <a:latin typeface="+mj-lt"/>
            </a:endParaRPr>
          </a:p>
        </p:txBody>
      </p:sp>
    </p:spTree>
    <p:extLst>
      <p:ext uri="{BB962C8B-B14F-4D97-AF65-F5344CB8AC3E}">
        <p14:creationId xmlns:p14="http://schemas.microsoft.com/office/powerpoint/2010/main" val="1813665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611A52AD-E277-926D-2277-7606769B8933}"/>
              </a:ext>
            </a:extLst>
          </p:cNvPr>
          <p:cNvPicPr>
            <a:picLocks noChangeAspect="1"/>
          </p:cNvPicPr>
          <p:nvPr/>
        </p:nvPicPr>
        <p:blipFill>
          <a:blip r:embed="rId3"/>
          <a:stretch>
            <a:fillRect/>
          </a:stretch>
        </p:blipFill>
        <p:spPr>
          <a:xfrm>
            <a:off x="409525" y="144495"/>
            <a:ext cx="9083827" cy="6569009"/>
          </a:xfrm>
          <a:prstGeom prst="rect">
            <a:avLst/>
          </a:prstGeom>
        </p:spPr>
      </p:pic>
      <p:grpSp>
        <p:nvGrpSpPr>
          <p:cNvPr id="8" name="Group 7">
            <a:extLst>
              <a:ext uri="{FF2B5EF4-FFF2-40B4-BE49-F238E27FC236}">
                <a16:creationId xmlns:a16="http://schemas.microsoft.com/office/drawing/2014/main" id="{F5E9E795-659B-9E97-1F0A-98784BBB2E14}"/>
              </a:ext>
            </a:extLst>
          </p:cNvPr>
          <p:cNvGrpSpPr/>
          <p:nvPr/>
        </p:nvGrpSpPr>
        <p:grpSpPr>
          <a:xfrm>
            <a:off x="-18383" y="0"/>
            <a:ext cx="207569" cy="6858000"/>
            <a:chOff x="-434" y="-1"/>
            <a:chExt cx="261970" cy="6715887"/>
          </a:xfrm>
        </p:grpSpPr>
        <p:sp>
          <p:nvSpPr>
            <p:cNvPr id="9" name="Rectangle 8">
              <a:extLst>
                <a:ext uri="{FF2B5EF4-FFF2-40B4-BE49-F238E27FC236}">
                  <a16:creationId xmlns:a16="http://schemas.microsoft.com/office/drawing/2014/main" id="{FD2AEC4A-5726-671B-EF7A-C51A51304AA0}"/>
                </a:ext>
              </a:extLst>
            </p:cNvPr>
            <p:cNvSpPr/>
            <p:nvPr/>
          </p:nvSpPr>
          <p:spPr>
            <a:xfrm>
              <a:off x="0" y="-1"/>
              <a:ext cx="260887" cy="401770"/>
            </a:xfrm>
            <a:prstGeom prst="rect">
              <a:avLst/>
            </a:prstGeom>
            <a:solidFill>
              <a:srgbClr val="E5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3D14723-5A40-264C-9D16-672B6C634A6D}"/>
                </a:ext>
              </a:extLst>
            </p:cNvPr>
            <p:cNvSpPr/>
            <p:nvPr/>
          </p:nvSpPr>
          <p:spPr>
            <a:xfrm>
              <a:off x="0" y="386354"/>
              <a:ext cx="260887" cy="401769"/>
            </a:xfrm>
            <a:prstGeom prst="rect">
              <a:avLst/>
            </a:prstGeom>
            <a:solidFill>
              <a:srgbClr val="DDA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620703-3DE5-6BBD-B820-20F8C67BE381}"/>
                </a:ext>
              </a:extLst>
            </p:cNvPr>
            <p:cNvSpPr/>
            <p:nvPr/>
          </p:nvSpPr>
          <p:spPr>
            <a:xfrm>
              <a:off x="0" y="772229"/>
              <a:ext cx="260887" cy="401769"/>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EF686DC-F7CD-3DA1-3E8B-1BF098A10808}"/>
                </a:ext>
              </a:extLst>
            </p:cNvPr>
            <p:cNvSpPr/>
            <p:nvPr/>
          </p:nvSpPr>
          <p:spPr>
            <a:xfrm>
              <a:off x="-216" y="1173999"/>
              <a:ext cx="261319" cy="401769"/>
            </a:xfrm>
            <a:prstGeom prst="rect">
              <a:avLst/>
            </a:prstGeom>
            <a:solidFill>
              <a:srgbClr val="C5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B4874E-95C4-86FE-A6ED-C7D1951C282F}"/>
                </a:ext>
              </a:extLst>
            </p:cNvPr>
            <p:cNvSpPr/>
            <p:nvPr/>
          </p:nvSpPr>
          <p:spPr>
            <a:xfrm>
              <a:off x="0" y="1559875"/>
              <a:ext cx="260887" cy="408514"/>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8C5154-ADB5-4B8A-2B34-A950D5870DCD}"/>
                </a:ext>
              </a:extLst>
            </p:cNvPr>
            <p:cNvSpPr/>
            <p:nvPr/>
          </p:nvSpPr>
          <p:spPr>
            <a:xfrm>
              <a:off x="217" y="1961644"/>
              <a:ext cx="260886" cy="401769"/>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8FF50ED-23A6-CADE-A37A-58D3069AB026}"/>
                </a:ext>
              </a:extLst>
            </p:cNvPr>
            <p:cNvSpPr/>
            <p:nvPr/>
          </p:nvSpPr>
          <p:spPr>
            <a:xfrm>
              <a:off x="650" y="2363414"/>
              <a:ext cx="260886" cy="401768"/>
            </a:xfrm>
            <a:prstGeom prst="rect">
              <a:avLst/>
            </a:prstGeom>
            <a:solidFill>
              <a:srgbClr val="FCC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36A3CB2-452D-2E23-D931-DFB9A1AFA6C5}"/>
                </a:ext>
              </a:extLst>
            </p:cNvPr>
            <p:cNvSpPr/>
            <p:nvPr/>
          </p:nvSpPr>
          <p:spPr>
            <a:xfrm>
              <a:off x="216" y="2765182"/>
              <a:ext cx="261319" cy="401768"/>
            </a:xfrm>
            <a:prstGeom prst="rect">
              <a:avLst/>
            </a:prstGeom>
            <a:solidFill>
              <a:srgbClr val="A2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FE2DBE1-64DB-D0C7-978D-DA9E2D1A920E}"/>
                </a:ext>
              </a:extLst>
            </p:cNvPr>
            <p:cNvSpPr/>
            <p:nvPr/>
          </p:nvSpPr>
          <p:spPr>
            <a:xfrm>
              <a:off x="0" y="3149565"/>
              <a:ext cx="261319" cy="401768"/>
            </a:xfrm>
            <a:prstGeom prst="rect">
              <a:avLst/>
            </a:prstGeom>
            <a:solidFill>
              <a:srgbClr val="FD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AF64976-E180-96DB-E296-0DC28E8C6B56}"/>
                </a:ext>
              </a:extLst>
            </p:cNvPr>
            <p:cNvSpPr/>
            <p:nvPr/>
          </p:nvSpPr>
          <p:spPr>
            <a:xfrm>
              <a:off x="0" y="3537413"/>
              <a:ext cx="261319" cy="401768"/>
            </a:xfrm>
            <a:prstGeom prst="rect">
              <a:avLst/>
            </a:prstGeom>
            <a:solidFill>
              <a:srgbClr val="DD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B014565-31A1-8845-F710-13AEE712645A}"/>
                </a:ext>
              </a:extLst>
            </p:cNvPr>
            <p:cNvSpPr/>
            <p:nvPr/>
          </p:nvSpPr>
          <p:spPr>
            <a:xfrm>
              <a:off x="-432" y="3930034"/>
              <a:ext cx="261319" cy="401768"/>
            </a:xfrm>
            <a:prstGeom prst="rect">
              <a:avLst/>
            </a:prstGeom>
            <a:solidFill>
              <a:srgbClr val="FD9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0A1078-07D9-EDA8-E828-D6AA9DD53D0C}"/>
                </a:ext>
              </a:extLst>
            </p:cNvPr>
            <p:cNvSpPr/>
            <p:nvPr/>
          </p:nvSpPr>
          <p:spPr>
            <a:xfrm>
              <a:off x="0" y="4330741"/>
              <a:ext cx="261319" cy="401768"/>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57843FD-506E-8A6F-4726-760B96939BFA}"/>
                </a:ext>
              </a:extLst>
            </p:cNvPr>
            <p:cNvSpPr/>
            <p:nvPr/>
          </p:nvSpPr>
          <p:spPr>
            <a:xfrm>
              <a:off x="0" y="4732509"/>
              <a:ext cx="261319" cy="401768"/>
            </a:xfrm>
            <a:prstGeom prst="rect">
              <a:avLst/>
            </a:prstGeom>
            <a:solidFill>
              <a:srgbClr val="3F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FE85225-0B1E-F1CE-0590-DEC658FD0403}"/>
                </a:ext>
              </a:extLst>
            </p:cNvPr>
            <p:cNvSpPr/>
            <p:nvPr/>
          </p:nvSpPr>
          <p:spPr>
            <a:xfrm>
              <a:off x="-433" y="5133852"/>
              <a:ext cx="261319" cy="401768"/>
            </a:xfrm>
            <a:prstGeom prst="rect">
              <a:avLst/>
            </a:prstGeom>
            <a:solidFill>
              <a:srgbClr val="0A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AED314A-3B0E-849E-C774-71D0D89286EA}"/>
                </a:ext>
              </a:extLst>
            </p:cNvPr>
            <p:cNvSpPr/>
            <p:nvPr/>
          </p:nvSpPr>
          <p:spPr>
            <a:xfrm>
              <a:off x="0" y="5512978"/>
              <a:ext cx="261319" cy="401768"/>
            </a:xfrm>
            <a:prstGeom prst="rect">
              <a:avLst/>
            </a:prstGeom>
            <a:solidFill>
              <a:srgbClr val="56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5567E59-BD08-BC27-8BEF-189F70AD9323}"/>
                </a:ext>
              </a:extLst>
            </p:cNvPr>
            <p:cNvSpPr/>
            <p:nvPr/>
          </p:nvSpPr>
          <p:spPr>
            <a:xfrm>
              <a:off x="-434" y="5914321"/>
              <a:ext cx="261319" cy="401768"/>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E666FE-BE85-F61F-2987-9D60FB80B0D4}"/>
                </a:ext>
              </a:extLst>
            </p:cNvPr>
            <p:cNvSpPr/>
            <p:nvPr/>
          </p:nvSpPr>
          <p:spPr>
            <a:xfrm>
              <a:off x="0" y="6314118"/>
              <a:ext cx="261319" cy="401768"/>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C0FAB5CE-7916-1C1A-7B8B-D39D33BFBC13}"/>
              </a:ext>
            </a:extLst>
          </p:cNvPr>
          <p:cNvSpPr txBox="1"/>
          <p:nvPr/>
        </p:nvSpPr>
        <p:spPr>
          <a:xfrm>
            <a:off x="9625541" y="71365"/>
            <a:ext cx="2368574" cy="461665"/>
          </a:xfrm>
          <a:prstGeom prst="rect">
            <a:avLst/>
          </a:prstGeom>
          <a:noFill/>
        </p:spPr>
        <p:txBody>
          <a:bodyPr wrap="square">
            <a:spAutoFit/>
          </a:bodyPr>
          <a:lstStyle/>
          <a:p>
            <a:r>
              <a:rPr lang="en-GB" sz="1200" dirty="0">
                <a:latin typeface="+mj-lt"/>
                <a:hlinkClick r:id="rId2"/>
              </a:rPr>
              <a:t>Sustainable Development | University of Westminster, London</a:t>
            </a:r>
            <a:endParaRPr lang="en-GB" sz="1200" dirty="0">
              <a:latin typeface="+mj-lt"/>
            </a:endParaRPr>
          </a:p>
        </p:txBody>
      </p:sp>
      <p:pic>
        <p:nvPicPr>
          <p:cNvPr id="3" name="Picture 2">
            <a:extLst>
              <a:ext uri="{FF2B5EF4-FFF2-40B4-BE49-F238E27FC236}">
                <a16:creationId xmlns:a16="http://schemas.microsoft.com/office/drawing/2014/main" id="{6F696ABF-9E99-C391-C5EC-09B0131AF212}"/>
              </a:ext>
            </a:extLst>
          </p:cNvPr>
          <p:cNvPicPr>
            <a:picLocks noChangeAspect="1"/>
          </p:cNvPicPr>
          <p:nvPr/>
        </p:nvPicPr>
        <p:blipFill>
          <a:blip r:embed="rId4"/>
          <a:stretch>
            <a:fillRect/>
          </a:stretch>
        </p:blipFill>
        <p:spPr>
          <a:xfrm>
            <a:off x="730964" y="3091464"/>
            <a:ext cx="5003691" cy="921733"/>
          </a:xfrm>
          <a:prstGeom prst="rect">
            <a:avLst/>
          </a:prstGeom>
          <a:ln w="9525">
            <a:solidFill>
              <a:schemeClr val="tx1"/>
            </a:solidFill>
          </a:ln>
        </p:spPr>
      </p:pic>
      <p:pic>
        <p:nvPicPr>
          <p:cNvPr id="4" name="Picture 3">
            <a:extLst>
              <a:ext uri="{FF2B5EF4-FFF2-40B4-BE49-F238E27FC236}">
                <a16:creationId xmlns:a16="http://schemas.microsoft.com/office/drawing/2014/main" id="{945AA134-0C52-DC5D-1E21-7C062544F84B}"/>
              </a:ext>
            </a:extLst>
          </p:cNvPr>
          <p:cNvPicPr>
            <a:picLocks noChangeAspect="1"/>
          </p:cNvPicPr>
          <p:nvPr/>
        </p:nvPicPr>
        <p:blipFill>
          <a:blip r:embed="rId5"/>
          <a:stretch>
            <a:fillRect/>
          </a:stretch>
        </p:blipFill>
        <p:spPr>
          <a:xfrm rot="607628">
            <a:off x="7373856" y="727231"/>
            <a:ext cx="4032052" cy="285213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B0A5D3A-0857-79A4-9BF1-D0D87DD9670C}"/>
              </a:ext>
            </a:extLst>
          </p:cNvPr>
          <p:cNvPicPr>
            <a:picLocks noChangeAspect="1"/>
          </p:cNvPicPr>
          <p:nvPr/>
        </p:nvPicPr>
        <p:blipFill>
          <a:blip r:embed="rId6"/>
          <a:stretch>
            <a:fillRect/>
          </a:stretch>
        </p:blipFill>
        <p:spPr>
          <a:xfrm rot="558915">
            <a:off x="8074762" y="2534063"/>
            <a:ext cx="2116645" cy="3011487"/>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E04C26D5-415F-CF7A-2763-A68E7F997E34}"/>
              </a:ext>
            </a:extLst>
          </p:cNvPr>
          <p:cNvPicPr>
            <a:picLocks noChangeAspect="1"/>
          </p:cNvPicPr>
          <p:nvPr/>
        </p:nvPicPr>
        <p:blipFill>
          <a:blip r:embed="rId7"/>
          <a:stretch>
            <a:fillRect/>
          </a:stretch>
        </p:blipFill>
        <p:spPr>
          <a:xfrm rot="504324">
            <a:off x="9601785" y="3357807"/>
            <a:ext cx="2162333" cy="3062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762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1916-D147-425E-B1B8-C25B7A45E523}"/>
              </a:ext>
            </a:extLst>
          </p:cNvPr>
          <p:cNvSpPr>
            <a:spLocks noGrp="1"/>
          </p:cNvSpPr>
          <p:nvPr>
            <p:ph type="ctrTitle"/>
          </p:nvPr>
        </p:nvSpPr>
        <p:spPr>
          <a:xfrm>
            <a:off x="828675" y="494414"/>
            <a:ext cx="10534650" cy="817403"/>
          </a:xfrm>
        </p:spPr>
        <p:txBody>
          <a:bodyPr anchor="b">
            <a:normAutofit/>
          </a:bodyPr>
          <a:lstStyle/>
          <a:p>
            <a:r>
              <a:rPr lang="en-GB" sz="3600" b="1" dirty="0">
                <a:latin typeface="Arial" panose="020B0604020202020204" pitchFamily="34" charset="0"/>
                <a:cs typeface="Arial" panose="020B0604020202020204" pitchFamily="34" charset="0"/>
              </a:rPr>
              <a:t>University of Westminster- Carbon Management </a:t>
            </a:r>
          </a:p>
        </p:txBody>
      </p:sp>
      <p:sp>
        <p:nvSpPr>
          <p:cNvPr id="3" name="Subtitle 2">
            <a:extLst>
              <a:ext uri="{FF2B5EF4-FFF2-40B4-BE49-F238E27FC236}">
                <a16:creationId xmlns:a16="http://schemas.microsoft.com/office/drawing/2014/main" id="{3D88BAF0-8790-4AEB-934C-286FD8C86FA9}"/>
              </a:ext>
            </a:extLst>
          </p:cNvPr>
          <p:cNvSpPr>
            <a:spLocks noGrp="1"/>
          </p:cNvSpPr>
          <p:nvPr>
            <p:ph type="subTitle" idx="1"/>
          </p:nvPr>
        </p:nvSpPr>
        <p:spPr>
          <a:xfrm>
            <a:off x="1205255" y="5677098"/>
            <a:ext cx="8426823" cy="397567"/>
          </a:xfrm>
        </p:spPr>
        <p:txBody>
          <a:bodyPr>
            <a:normAutofit/>
          </a:bodyPr>
          <a:lstStyle/>
          <a:p>
            <a:r>
              <a:rPr lang="en-GB" sz="1600" dirty="0"/>
              <a:t>24 January 2024– Virginia Cheung </a:t>
            </a:r>
          </a:p>
        </p:txBody>
      </p:sp>
      <p:pic>
        <p:nvPicPr>
          <p:cNvPr id="11" name="Picture 7" descr="A picture containing text&#10;&#10;Description automatically generated">
            <a:extLst>
              <a:ext uri="{FF2B5EF4-FFF2-40B4-BE49-F238E27FC236}">
                <a16:creationId xmlns:a16="http://schemas.microsoft.com/office/drawing/2014/main" id="{69CBD34A-FE02-42EB-9F80-3AC6EF5980A9}"/>
              </a:ext>
            </a:extLst>
          </p:cNvPr>
          <p:cNvPicPr>
            <a:picLocks noChangeAspect="1"/>
          </p:cNvPicPr>
          <p:nvPr/>
        </p:nvPicPr>
        <p:blipFill rotWithShape="1">
          <a:blip r:embed="rId2"/>
          <a:srcRect l="5411" t="61660" r="4338" b="14822"/>
          <a:stretch/>
        </p:blipFill>
        <p:spPr>
          <a:xfrm>
            <a:off x="723900" y="3540847"/>
            <a:ext cx="10744200" cy="1574868"/>
          </a:xfrm>
          <a:prstGeom prst="rect">
            <a:avLst/>
          </a:prstGeom>
        </p:spPr>
      </p:pic>
    </p:spTree>
    <p:extLst>
      <p:ext uri="{BB962C8B-B14F-4D97-AF65-F5344CB8AC3E}">
        <p14:creationId xmlns:p14="http://schemas.microsoft.com/office/powerpoint/2010/main" val="373806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5CF8-8892-44E0-BD67-006B311631A2}"/>
              </a:ext>
            </a:extLst>
          </p:cNvPr>
          <p:cNvSpPr>
            <a:spLocks noGrp="1"/>
          </p:cNvSpPr>
          <p:nvPr>
            <p:ph type="title"/>
          </p:nvPr>
        </p:nvSpPr>
        <p:spPr>
          <a:xfrm>
            <a:off x="792938" y="103458"/>
            <a:ext cx="11079599" cy="1204774"/>
          </a:xfrm>
        </p:spPr>
        <p:txBody>
          <a:bodyPr>
            <a:normAutofit/>
          </a:bodyPr>
          <a:lstStyle/>
          <a:p>
            <a:r>
              <a:rPr lang="en-GB" b="1" dirty="0">
                <a:latin typeface="Arial" panose="020B0604020202020204" pitchFamily="34" charset="0"/>
                <a:cs typeface="Arial" panose="020B0604020202020204" pitchFamily="34" charset="0"/>
              </a:rPr>
              <a:t>Working towards </a:t>
            </a:r>
            <a:r>
              <a:rPr lang="en-GB" b="1" dirty="0" err="1">
                <a:latin typeface="Arial" panose="020B0604020202020204" pitchFamily="34" charset="0"/>
                <a:cs typeface="Arial" panose="020B0604020202020204" pitchFamily="34" charset="0"/>
              </a:rPr>
              <a:t>UoW’s</a:t>
            </a:r>
            <a:r>
              <a:rPr lang="en-GB" b="1" dirty="0">
                <a:latin typeface="Arial" panose="020B0604020202020204" pitchFamily="34" charset="0"/>
                <a:cs typeface="Arial" panose="020B0604020202020204" pitchFamily="34" charset="0"/>
              </a:rPr>
              <a:t> environmental impacts</a:t>
            </a:r>
          </a:p>
        </p:txBody>
      </p:sp>
      <p:sp>
        <p:nvSpPr>
          <p:cNvPr id="3" name="Content Placeholder 2">
            <a:extLst>
              <a:ext uri="{FF2B5EF4-FFF2-40B4-BE49-F238E27FC236}">
                <a16:creationId xmlns:a16="http://schemas.microsoft.com/office/drawing/2014/main" id="{9725E5CC-07A0-4D2D-BF32-2968BC92AE26}"/>
              </a:ext>
            </a:extLst>
          </p:cNvPr>
          <p:cNvSpPr>
            <a:spLocks noGrp="1"/>
          </p:cNvSpPr>
          <p:nvPr>
            <p:ph idx="1"/>
          </p:nvPr>
        </p:nvSpPr>
        <p:spPr>
          <a:xfrm>
            <a:off x="2591095" y="1898696"/>
            <a:ext cx="2931367" cy="749624"/>
          </a:xfrm>
        </p:spPr>
        <p:txBody>
          <a:bodyPr/>
          <a:lstStyle/>
          <a:p>
            <a:pPr marL="0" indent="0">
              <a:buNone/>
            </a:pPr>
            <a:r>
              <a:rPr lang="en-GB" dirty="0"/>
              <a:t>Carbon </a:t>
            </a:r>
          </a:p>
        </p:txBody>
      </p:sp>
      <p:pic>
        <p:nvPicPr>
          <p:cNvPr id="5" name="Picture 4">
            <a:extLst>
              <a:ext uri="{FF2B5EF4-FFF2-40B4-BE49-F238E27FC236}">
                <a16:creationId xmlns:a16="http://schemas.microsoft.com/office/drawing/2014/main" id="{D79B3701-1266-479E-A024-7D8D4CF899BD}"/>
              </a:ext>
            </a:extLst>
          </p:cNvPr>
          <p:cNvPicPr>
            <a:picLocks noChangeAspect="1"/>
          </p:cNvPicPr>
          <p:nvPr/>
        </p:nvPicPr>
        <p:blipFill>
          <a:blip r:embed="rId2"/>
          <a:stretch>
            <a:fillRect/>
          </a:stretch>
        </p:blipFill>
        <p:spPr>
          <a:xfrm>
            <a:off x="956337" y="1682484"/>
            <a:ext cx="1266825" cy="1266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3A3802D-6E9F-4116-9C79-A2C9B10EB898}"/>
              </a:ext>
            </a:extLst>
          </p:cNvPr>
          <p:cNvPicPr>
            <a:picLocks noChangeAspect="1"/>
          </p:cNvPicPr>
          <p:nvPr/>
        </p:nvPicPr>
        <p:blipFill>
          <a:blip r:embed="rId3"/>
          <a:stretch>
            <a:fillRect/>
          </a:stretch>
        </p:blipFill>
        <p:spPr>
          <a:xfrm>
            <a:off x="1087959" y="3241900"/>
            <a:ext cx="1106213" cy="131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a:extLst>
              <a:ext uri="{FF2B5EF4-FFF2-40B4-BE49-F238E27FC236}">
                <a16:creationId xmlns:a16="http://schemas.microsoft.com/office/drawing/2014/main" id="{E2F54B23-F5AC-40DD-B210-5F848FD85058}"/>
              </a:ext>
            </a:extLst>
          </p:cNvPr>
          <p:cNvSpPr txBox="1">
            <a:spLocks/>
          </p:cNvSpPr>
          <p:nvPr/>
        </p:nvSpPr>
        <p:spPr>
          <a:xfrm>
            <a:off x="2708016" y="3579662"/>
            <a:ext cx="2931367" cy="749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Energy </a:t>
            </a:r>
          </a:p>
        </p:txBody>
      </p:sp>
      <p:pic>
        <p:nvPicPr>
          <p:cNvPr id="10" name="Picture 9">
            <a:extLst>
              <a:ext uri="{FF2B5EF4-FFF2-40B4-BE49-F238E27FC236}">
                <a16:creationId xmlns:a16="http://schemas.microsoft.com/office/drawing/2014/main" id="{D0C6ECE2-CCFB-4336-922A-D5A1F3707E71}"/>
              </a:ext>
            </a:extLst>
          </p:cNvPr>
          <p:cNvPicPr>
            <a:picLocks noChangeAspect="1"/>
          </p:cNvPicPr>
          <p:nvPr/>
        </p:nvPicPr>
        <p:blipFill>
          <a:blip r:embed="rId4"/>
          <a:stretch>
            <a:fillRect/>
          </a:stretch>
        </p:blipFill>
        <p:spPr>
          <a:xfrm>
            <a:off x="809537" y="4953056"/>
            <a:ext cx="1560426" cy="1599349"/>
          </a:xfrm>
          <a:prstGeom prst="rect">
            <a:avLst/>
          </a:prstGeom>
        </p:spPr>
      </p:pic>
      <p:sp>
        <p:nvSpPr>
          <p:cNvPr id="11" name="Content Placeholder 2">
            <a:extLst>
              <a:ext uri="{FF2B5EF4-FFF2-40B4-BE49-F238E27FC236}">
                <a16:creationId xmlns:a16="http://schemas.microsoft.com/office/drawing/2014/main" id="{EA6B9D15-8C66-485F-9E9E-067AFBABB274}"/>
              </a:ext>
            </a:extLst>
          </p:cNvPr>
          <p:cNvSpPr txBox="1">
            <a:spLocks/>
          </p:cNvSpPr>
          <p:nvPr/>
        </p:nvSpPr>
        <p:spPr>
          <a:xfrm>
            <a:off x="2348060" y="5490537"/>
            <a:ext cx="2931367" cy="7496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Waste and </a:t>
            </a:r>
          </a:p>
          <a:p>
            <a:pPr marL="0" indent="0">
              <a:buFont typeface="Arial" panose="020B0604020202020204" pitchFamily="34" charset="0"/>
              <a:buNone/>
            </a:pPr>
            <a:r>
              <a:rPr lang="en-GB" dirty="0"/>
              <a:t>Recycling  </a:t>
            </a:r>
          </a:p>
        </p:txBody>
      </p:sp>
      <p:pic>
        <p:nvPicPr>
          <p:cNvPr id="13" name="Picture 12">
            <a:extLst>
              <a:ext uri="{FF2B5EF4-FFF2-40B4-BE49-F238E27FC236}">
                <a16:creationId xmlns:a16="http://schemas.microsoft.com/office/drawing/2014/main" id="{AE5350BD-1A6F-4FB8-8794-F4C9476B1CB8}"/>
              </a:ext>
            </a:extLst>
          </p:cNvPr>
          <p:cNvPicPr>
            <a:picLocks noChangeAspect="1"/>
          </p:cNvPicPr>
          <p:nvPr/>
        </p:nvPicPr>
        <p:blipFill>
          <a:blip r:embed="rId5"/>
          <a:stretch>
            <a:fillRect/>
          </a:stretch>
        </p:blipFill>
        <p:spPr>
          <a:xfrm>
            <a:off x="4770813" y="1386204"/>
            <a:ext cx="1320476" cy="1392151"/>
          </a:xfrm>
          <a:prstGeom prst="rect">
            <a:avLst/>
          </a:prstGeom>
        </p:spPr>
      </p:pic>
      <p:pic>
        <p:nvPicPr>
          <p:cNvPr id="15" name="Picture 14">
            <a:extLst>
              <a:ext uri="{FF2B5EF4-FFF2-40B4-BE49-F238E27FC236}">
                <a16:creationId xmlns:a16="http://schemas.microsoft.com/office/drawing/2014/main" id="{7B0A5438-560D-4765-8647-57D76D441FB5}"/>
              </a:ext>
            </a:extLst>
          </p:cNvPr>
          <p:cNvPicPr>
            <a:picLocks noChangeAspect="1"/>
          </p:cNvPicPr>
          <p:nvPr/>
        </p:nvPicPr>
        <p:blipFill>
          <a:blip r:embed="rId6"/>
          <a:stretch>
            <a:fillRect/>
          </a:stretch>
        </p:blipFill>
        <p:spPr>
          <a:xfrm>
            <a:off x="4979145" y="2856328"/>
            <a:ext cx="1320476" cy="1418584"/>
          </a:xfrm>
          <a:prstGeom prst="rect">
            <a:avLst/>
          </a:prstGeom>
        </p:spPr>
      </p:pic>
      <p:pic>
        <p:nvPicPr>
          <p:cNvPr id="17" name="Picture 16">
            <a:extLst>
              <a:ext uri="{FF2B5EF4-FFF2-40B4-BE49-F238E27FC236}">
                <a16:creationId xmlns:a16="http://schemas.microsoft.com/office/drawing/2014/main" id="{4E7E3456-BEC5-4A46-9169-F348A335281B}"/>
              </a:ext>
            </a:extLst>
          </p:cNvPr>
          <p:cNvPicPr>
            <a:picLocks noChangeAspect="1"/>
          </p:cNvPicPr>
          <p:nvPr/>
        </p:nvPicPr>
        <p:blipFill>
          <a:blip r:embed="rId7"/>
          <a:stretch>
            <a:fillRect/>
          </a:stretch>
        </p:blipFill>
        <p:spPr>
          <a:xfrm>
            <a:off x="4953635" y="5030710"/>
            <a:ext cx="1137654" cy="1444039"/>
          </a:xfrm>
          <a:prstGeom prst="rect">
            <a:avLst/>
          </a:prstGeom>
        </p:spPr>
      </p:pic>
      <p:pic>
        <p:nvPicPr>
          <p:cNvPr id="19" name="Picture 18">
            <a:extLst>
              <a:ext uri="{FF2B5EF4-FFF2-40B4-BE49-F238E27FC236}">
                <a16:creationId xmlns:a16="http://schemas.microsoft.com/office/drawing/2014/main" id="{7C8367A3-CD51-48B5-90F5-9394EB964B07}"/>
              </a:ext>
            </a:extLst>
          </p:cNvPr>
          <p:cNvPicPr>
            <a:picLocks noChangeAspect="1"/>
          </p:cNvPicPr>
          <p:nvPr/>
        </p:nvPicPr>
        <p:blipFill>
          <a:blip r:embed="rId8"/>
          <a:stretch>
            <a:fillRect/>
          </a:stretch>
        </p:blipFill>
        <p:spPr>
          <a:xfrm>
            <a:off x="8271201" y="1294131"/>
            <a:ext cx="1457177" cy="1392151"/>
          </a:xfrm>
          <a:prstGeom prst="rect">
            <a:avLst/>
          </a:prstGeom>
        </p:spPr>
      </p:pic>
      <p:sp>
        <p:nvSpPr>
          <p:cNvPr id="22" name="Content Placeholder 2">
            <a:extLst>
              <a:ext uri="{FF2B5EF4-FFF2-40B4-BE49-F238E27FC236}">
                <a16:creationId xmlns:a16="http://schemas.microsoft.com/office/drawing/2014/main" id="{67F52CF0-419E-45CC-A03D-B0328CF77C7C}"/>
              </a:ext>
            </a:extLst>
          </p:cNvPr>
          <p:cNvSpPr txBox="1">
            <a:spLocks/>
          </p:cNvSpPr>
          <p:nvPr/>
        </p:nvSpPr>
        <p:spPr>
          <a:xfrm>
            <a:off x="6050739" y="1768092"/>
            <a:ext cx="1789386" cy="748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Water  </a:t>
            </a:r>
          </a:p>
        </p:txBody>
      </p:sp>
      <p:sp>
        <p:nvSpPr>
          <p:cNvPr id="23" name="Content Placeholder 2">
            <a:extLst>
              <a:ext uri="{FF2B5EF4-FFF2-40B4-BE49-F238E27FC236}">
                <a16:creationId xmlns:a16="http://schemas.microsoft.com/office/drawing/2014/main" id="{AA93898C-6797-4994-AFE5-E974C82510F7}"/>
              </a:ext>
            </a:extLst>
          </p:cNvPr>
          <p:cNvSpPr txBox="1">
            <a:spLocks/>
          </p:cNvSpPr>
          <p:nvPr/>
        </p:nvSpPr>
        <p:spPr>
          <a:xfrm>
            <a:off x="6343196" y="3526585"/>
            <a:ext cx="1789386" cy="7483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Biodiversity </a:t>
            </a:r>
          </a:p>
        </p:txBody>
      </p:sp>
      <p:sp>
        <p:nvSpPr>
          <p:cNvPr id="24" name="Content Placeholder 2">
            <a:extLst>
              <a:ext uri="{FF2B5EF4-FFF2-40B4-BE49-F238E27FC236}">
                <a16:creationId xmlns:a16="http://schemas.microsoft.com/office/drawing/2014/main" id="{64F24DA6-ADEC-42EE-B70A-2C1D887E052E}"/>
              </a:ext>
            </a:extLst>
          </p:cNvPr>
          <p:cNvSpPr txBox="1">
            <a:spLocks/>
          </p:cNvSpPr>
          <p:nvPr/>
        </p:nvSpPr>
        <p:spPr>
          <a:xfrm>
            <a:off x="10083152" y="1683487"/>
            <a:ext cx="1789386" cy="7483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Sustainable Travel </a:t>
            </a:r>
          </a:p>
        </p:txBody>
      </p:sp>
      <p:sp>
        <p:nvSpPr>
          <p:cNvPr id="25" name="Content Placeholder 2">
            <a:extLst>
              <a:ext uri="{FF2B5EF4-FFF2-40B4-BE49-F238E27FC236}">
                <a16:creationId xmlns:a16="http://schemas.microsoft.com/office/drawing/2014/main" id="{ABB79E2F-E39B-429D-B33F-D24B74922157}"/>
              </a:ext>
            </a:extLst>
          </p:cNvPr>
          <p:cNvSpPr txBox="1">
            <a:spLocks/>
          </p:cNvSpPr>
          <p:nvPr/>
        </p:nvSpPr>
        <p:spPr>
          <a:xfrm>
            <a:off x="6456737" y="5519841"/>
            <a:ext cx="1789386" cy="7483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Built Environment </a:t>
            </a:r>
          </a:p>
        </p:txBody>
      </p:sp>
      <p:pic>
        <p:nvPicPr>
          <p:cNvPr id="27" name="Picture 26">
            <a:extLst>
              <a:ext uri="{FF2B5EF4-FFF2-40B4-BE49-F238E27FC236}">
                <a16:creationId xmlns:a16="http://schemas.microsoft.com/office/drawing/2014/main" id="{68754CD0-81F7-44C0-A4FB-7C171F089666}"/>
              </a:ext>
            </a:extLst>
          </p:cNvPr>
          <p:cNvPicPr>
            <a:picLocks noChangeAspect="1"/>
          </p:cNvPicPr>
          <p:nvPr/>
        </p:nvPicPr>
        <p:blipFill>
          <a:blip r:embed="rId9"/>
          <a:stretch>
            <a:fillRect/>
          </a:stretch>
        </p:blipFill>
        <p:spPr>
          <a:xfrm>
            <a:off x="8570750" y="3295626"/>
            <a:ext cx="1394148" cy="1317695"/>
          </a:xfrm>
          <a:prstGeom prst="rect">
            <a:avLst/>
          </a:prstGeom>
        </p:spPr>
      </p:pic>
      <p:sp>
        <p:nvSpPr>
          <p:cNvPr id="28" name="Content Placeholder 2">
            <a:extLst>
              <a:ext uri="{FF2B5EF4-FFF2-40B4-BE49-F238E27FC236}">
                <a16:creationId xmlns:a16="http://schemas.microsoft.com/office/drawing/2014/main" id="{E449939D-B4AD-44D1-93EA-FEB655D36843}"/>
              </a:ext>
            </a:extLst>
          </p:cNvPr>
          <p:cNvSpPr txBox="1">
            <a:spLocks/>
          </p:cNvSpPr>
          <p:nvPr/>
        </p:nvSpPr>
        <p:spPr>
          <a:xfrm>
            <a:off x="10262089" y="3629404"/>
            <a:ext cx="1789386" cy="74832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Supply chain management </a:t>
            </a:r>
          </a:p>
        </p:txBody>
      </p:sp>
    </p:spTree>
    <p:extLst>
      <p:ext uri="{BB962C8B-B14F-4D97-AF65-F5344CB8AC3E}">
        <p14:creationId xmlns:p14="http://schemas.microsoft.com/office/powerpoint/2010/main" val="8540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94B04FE6-2E76-4D57-A7AA-5A1447BCA040}"/>
              </a:ext>
            </a:extLst>
          </p:cNvPr>
          <p:cNvPicPr>
            <a:picLocks noGrp="1" noChangeAspect="1"/>
          </p:cNvPicPr>
          <p:nvPr>
            <p:ph idx="1"/>
          </p:nvPr>
        </p:nvPicPr>
        <p:blipFill>
          <a:blip r:embed="rId2"/>
          <a:stretch>
            <a:fillRect/>
          </a:stretch>
        </p:blipFill>
        <p:spPr>
          <a:xfrm>
            <a:off x="643467" y="743627"/>
            <a:ext cx="10905066" cy="5370744"/>
          </a:xfrm>
          <a:prstGeom prst="rect">
            <a:avLst/>
          </a:prstGeom>
          <a:ln>
            <a:noFill/>
          </a:ln>
        </p:spPr>
      </p:pic>
    </p:spTree>
    <p:extLst>
      <p:ext uri="{BB962C8B-B14F-4D97-AF65-F5344CB8AC3E}">
        <p14:creationId xmlns:p14="http://schemas.microsoft.com/office/powerpoint/2010/main" val="2973467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46B8-23BA-4206-880F-63036A34E98A}"/>
              </a:ext>
            </a:extLst>
          </p:cNvPr>
          <p:cNvSpPr>
            <a:spLocks noGrp="1"/>
          </p:cNvSpPr>
          <p:nvPr>
            <p:ph type="title"/>
          </p:nvPr>
        </p:nvSpPr>
        <p:spPr>
          <a:xfrm>
            <a:off x="823937" y="493267"/>
            <a:ext cx="6096152" cy="929133"/>
          </a:xfrm>
        </p:spPr>
        <p:txBody>
          <a:bodyPr>
            <a:normAutofit/>
          </a:bodyPr>
          <a:lstStyle/>
          <a:p>
            <a:r>
              <a:rPr lang="en-GB" b="1" dirty="0">
                <a:latin typeface="Arial" panose="020B0604020202020204" pitchFamily="34" charset="0"/>
                <a:cs typeface="Arial" panose="020B0604020202020204" pitchFamily="34" charset="0"/>
              </a:rPr>
              <a:t>Understanding Carbon </a:t>
            </a:r>
          </a:p>
        </p:txBody>
      </p:sp>
      <p:pic>
        <p:nvPicPr>
          <p:cNvPr id="7" name="Picture 6">
            <a:extLst>
              <a:ext uri="{FF2B5EF4-FFF2-40B4-BE49-F238E27FC236}">
                <a16:creationId xmlns:a16="http://schemas.microsoft.com/office/drawing/2014/main" id="{F01646FF-6A89-4EF0-9419-82F2BDFC11B9}"/>
              </a:ext>
            </a:extLst>
          </p:cNvPr>
          <p:cNvPicPr>
            <a:picLocks noChangeAspect="1"/>
          </p:cNvPicPr>
          <p:nvPr/>
        </p:nvPicPr>
        <p:blipFill>
          <a:blip r:embed="rId2"/>
          <a:stretch>
            <a:fillRect/>
          </a:stretch>
        </p:blipFill>
        <p:spPr>
          <a:xfrm>
            <a:off x="1494199" y="1590898"/>
            <a:ext cx="10416046" cy="5010118"/>
          </a:xfrm>
          <a:prstGeom prst="rect">
            <a:avLst/>
          </a:prstGeom>
        </p:spPr>
      </p:pic>
      <p:sp>
        <p:nvSpPr>
          <p:cNvPr id="3" name="Oval 2">
            <a:extLst>
              <a:ext uri="{FF2B5EF4-FFF2-40B4-BE49-F238E27FC236}">
                <a16:creationId xmlns:a16="http://schemas.microsoft.com/office/drawing/2014/main" id="{E0F45666-7B73-4232-9376-4F5D500A4E98}"/>
              </a:ext>
            </a:extLst>
          </p:cNvPr>
          <p:cNvSpPr/>
          <p:nvPr/>
        </p:nvSpPr>
        <p:spPr>
          <a:xfrm>
            <a:off x="4689446" y="2768367"/>
            <a:ext cx="1233181" cy="1000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BC9850F-0D85-4969-A6F2-244DD71F0557}"/>
              </a:ext>
            </a:extLst>
          </p:cNvPr>
          <p:cNvSpPr/>
          <p:nvPr/>
        </p:nvSpPr>
        <p:spPr>
          <a:xfrm>
            <a:off x="5922628" y="2355209"/>
            <a:ext cx="1233181" cy="1000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9157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D2F4-66C0-40E5-95E3-18E8047EF537}"/>
              </a:ext>
            </a:extLst>
          </p:cNvPr>
          <p:cNvSpPr>
            <a:spLocks noGrp="1"/>
          </p:cNvSpPr>
          <p:nvPr>
            <p:ph type="title"/>
          </p:nvPr>
        </p:nvSpPr>
        <p:spPr>
          <a:xfrm>
            <a:off x="572493" y="238539"/>
            <a:ext cx="10148380" cy="738917"/>
          </a:xfrm>
        </p:spPr>
        <p:txBody>
          <a:bodyPr anchor="b">
            <a:normAutofit/>
          </a:bodyPr>
          <a:lstStyle/>
          <a:p>
            <a:r>
              <a:rPr lang="en-GB" b="1" dirty="0">
                <a:latin typeface="Arial" panose="020B0604020202020204" pitchFamily="34" charset="0"/>
                <a:cs typeface="Arial" panose="020B0604020202020204" pitchFamily="34" charset="0"/>
              </a:rPr>
              <a:t>Our carbon targets </a:t>
            </a:r>
          </a:p>
        </p:txBody>
      </p:sp>
      <p:sp>
        <p:nvSpPr>
          <p:cNvPr id="3" name="Content Placeholder 2">
            <a:extLst>
              <a:ext uri="{FF2B5EF4-FFF2-40B4-BE49-F238E27FC236}">
                <a16:creationId xmlns:a16="http://schemas.microsoft.com/office/drawing/2014/main" id="{D42D471E-E809-49F3-AC36-08CA0F43012B}"/>
              </a:ext>
            </a:extLst>
          </p:cNvPr>
          <p:cNvSpPr>
            <a:spLocks noGrp="1"/>
          </p:cNvSpPr>
          <p:nvPr>
            <p:ph idx="1"/>
          </p:nvPr>
        </p:nvSpPr>
        <p:spPr>
          <a:xfrm>
            <a:off x="572493" y="2071316"/>
            <a:ext cx="6713552" cy="4119172"/>
          </a:xfrm>
        </p:spPr>
        <p:txBody>
          <a:bodyPr anchor="t">
            <a:normAutofit/>
          </a:bodyPr>
          <a:lstStyle/>
          <a:p>
            <a:r>
              <a:rPr lang="en-GB" sz="2400" b="0" i="0" dirty="0">
                <a:solidFill>
                  <a:srgbClr val="000000"/>
                </a:solidFill>
                <a:effectLst/>
                <a:latin typeface="Calibri" panose="020F0502020204030204" pitchFamily="34" charset="0"/>
              </a:rPr>
              <a:t>Carbon net-zero for Scope 1 and 2 carbon emissions by </a:t>
            </a:r>
            <a:r>
              <a:rPr lang="en-GB" sz="2400" b="0" i="0" dirty="0">
                <a:solidFill>
                  <a:srgbClr val="FF0000"/>
                </a:solidFill>
                <a:effectLst/>
                <a:latin typeface="Calibri" panose="020F0502020204030204" pitchFamily="34" charset="0"/>
              </a:rPr>
              <a:t>2035 </a:t>
            </a:r>
            <a:endParaRPr lang="en-GB" sz="2400" dirty="0">
              <a:solidFill>
                <a:srgbClr val="FF0000"/>
              </a:solidFill>
            </a:endParaRPr>
          </a:p>
          <a:p>
            <a:pPr algn="l" rtl="0" fontAlgn="base"/>
            <a:r>
              <a:rPr lang="en-GB" sz="2400" b="0" i="0" dirty="0">
                <a:solidFill>
                  <a:srgbClr val="000000"/>
                </a:solidFill>
                <a:effectLst/>
                <a:latin typeface="Calibri" panose="020F0502020204030204" pitchFamily="34" charset="0"/>
              </a:rPr>
              <a:t>Reduce Scope 3 carbon emissions by 50% by 2035 against 2019/20 average baseline data. </a:t>
            </a:r>
            <a:endParaRPr lang="en-GB" sz="2400" b="0" i="0" dirty="0">
              <a:solidFill>
                <a:srgbClr val="000000"/>
              </a:solidFill>
              <a:effectLst/>
              <a:latin typeface="Segoe UI" panose="020B0502040204020203" pitchFamily="34" charset="0"/>
            </a:endParaRPr>
          </a:p>
          <a:p>
            <a:pPr algn="l" rtl="0" fontAlgn="base"/>
            <a:r>
              <a:rPr lang="en-GB" sz="2400" b="0" i="0" dirty="0">
                <a:solidFill>
                  <a:srgbClr val="000000"/>
                </a:solidFill>
                <a:effectLst/>
                <a:latin typeface="Calibri" panose="020F0502020204030204" pitchFamily="34" charset="0"/>
              </a:rPr>
              <a:t>Carbon net-zero for direct and indirect (Scope 1, 2, and 3) carbon emissions by 2050. </a:t>
            </a:r>
            <a:endParaRPr lang="en-GB" sz="2400" b="0" i="0" dirty="0">
              <a:solidFill>
                <a:srgbClr val="000000"/>
              </a:solidFill>
              <a:effectLst/>
              <a:latin typeface="Segoe UI" panose="020B0502040204020203" pitchFamily="34" charset="0"/>
            </a:endParaRPr>
          </a:p>
          <a:p>
            <a:pPr marL="0" indent="0">
              <a:buNone/>
            </a:pPr>
            <a:endParaRPr lang="en-GB" sz="2200" dirty="0"/>
          </a:p>
        </p:txBody>
      </p:sp>
      <p:pic>
        <p:nvPicPr>
          <p:cNvPr id="13" name="Picture 12">
            <a:extLst>
              <a:ext uri="{FF2B5EF4-FFF2-40B4-BE49-F238E27FC236}">
                <a16:creationId xmlns:a16="http://schemas.microsoft.com/office/drawing/2014/main" id="{7358E239-E8A6-4082-A90D-9B903D66837A}"/>
              </a:ext>
            </a:extLst>
          </p:cNvPr>
          <p:cNvPicPr>
            <a:picLocks noChangeAspect="1"/>
          </p:cNvPicPr>
          <p:nvPr/>
        </p:nvPicPr>
        <p:blipFill rotWithShape="1">
          <a:blip r:embed="rId2"/>
          <a:srcRect r="-1" b="1772"/>
          <a:stretch/>
        </p:blipFill>
        <p:spPr>
          <a:xfrm>
            <a:off x="7675658" y="2093976"/>
            <a:ext cx="3941064" cy="4096512"/>
          </a:xfrm>
          <a:prstGeom prst="rect">
            <a:avLst/>
          </a:prstGeom>
        </p:spPr>
      </p:pic>
    </p:spTree>
    <p:extLst>
      <p:ext uri="{BB962C8B-B14F-4D97-AF65-F5344CB8AC3E}">
        <p14:creationId xmlns:p14="http://schemas.microsoft.com/office/powerpoint/2010/main" val="2361880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BB92-B995-47E0-9968-5CEAD63A357C}"/>
              </a:ext>
            </a:extLst>
          </p:cNvPr>
          <p:cNvSpPr>
            <a:spLocks noGrp="1"/>
          </p:cNvSpPr>
          <p:nvPr>
            <p:ph type="title"/>
          </p:nvPr>
        </p:nvSpPr>
        <p:spPr>
          <a:xfrm>
            <a:off x="599857" y="1"/>
            <a:ext cx="8711197" cy="1061207"/>
          </a:xfrm>
        </p:spPr>
        <p:txBody>
          <a:bodyPr>
            <a:normAutofit/>
          </a:bodyPr>
          <a:lstStyle/>
          <a:p>
            <a:r>
              <a:rPr lang="en-GB" sz="3200" b="1" dirty="0">
                <a:latin typeface="Arial" panose="020B0604020202020204" pitchFamily="34" charset="0"/>
                <a:cs typeface="Arial" panose="020B0604020202020204" pitchFamily="34" charset="0"/>
              </a:rPr>
              <a:t>Carbon Performance </a:t>
            </a:r>
          </a:p>
        </p:txBody>
      </p:sp>
      <p:pic>
        <p:nvPicPr>
          <p:cNvPr id="7" name="Picture 6">
            <a:extLst>
              <a:ext uri="{FF2B5EF4-FFF2-40B4-BE49-F238E27FC236}">
                <a16:creationId xmlns:a16="http://schemas.microsoft.com/office/drawing/2014/main" id="{AC58FB3A-CD83-4E29-B0E7-C2C236D225AD}"/>
              </a:ext>
            </a:extLst>
          </p:cNvPr>
          <p:cNvPicPr>
            <a:picLocks noChangeAspect="1"/>
          </p:cNvPicPr>
          <p:nvPr/>
        </p:nvPicPr>
        <p:blipFill>
          <a:blip r:embed="rId2"/>
          <a:stretch>
            <a:fillRect/>
          </a:stretch>
        </p:blipFill>
        <p:spPr>
          <a:xfrm>
            <a:off x="54711" y="762990"/>
            <a:ext cx="1247144" cy="753394"/>
          </a:xfrm>
          <a:prstGeom prst="rect">
            <a:avLst/>
          </a:prstGeom>
        </p:spPr>
      </p:pic>
      <p:sp>
        <p:nvSpPr>
          <p:cNvPr id="9" name="TextBox 8">
            <a:extLst>
              <a:ext uri="{FF2B5EF4-FFF2-40B4-BE49-F238E27FC236}">
                <a16:creationId xmlns:a16="http://schemas.microsoft.com/office/drawing/2014/main" id="{7C1FCBDE-F1D0-4E63-A45F-7A653EC7124C}"/>
              </a:ext>
            </a:extLst>
          </p:cNvPr>
          <p:cNvSpPr txBox="1"/>
          <p:nvPr/>
        </p:nvSpPr>
        <p:spPr>
          <a:xfrm>
            <a:off x="3048778" y="3244334"/>
            <a:ext cx="6097554" cy="369332"/>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 </a:t>
            </a:r>
            <a:endParaRPr lang="en-GB" dirty="0"/>
          </a:p>
        </p:txBody>
      </p:sp>
      <p:graphicFrame>
        <p:nvGraphicFramePr>
          <p:cNvPr id="5" name="Chart 4">
            <a:extLst>
              <a:ext uri="{FF2B5EF4-FFF2-40B4-BE49-F238E27FC236}">
                <a16:creationId xmlns:a16="http://schemas.microsoft.com/office/drawing/2014/main" id="{7AE188AA-F58C-A672-C5B9-F4C7BABEEB98}"/>
              </a:ext>
            </a:extLst>
          </p:cNvPr>
          <p:cNvGraphicFramePr>
            <a:graphicFrameLocks/>
          </p:cNvGraphicFramePr>
          <p:nvPr/>
        </p:nvGraphicFramePr>
        <p:xfrm>
          <a:off x="3576312" y="621817"/>
          <a:ext cx="8682030" cy="4827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5">
            <a:extLst>
              <a:ext uri="{FF2B5EF4-FFF2-40B4-BE49-F238E27FC236}">
                <a16:creationId xmlns:a16="http://schemas.microsoft.com/office/drawing/2014/main" id="{76265239-945B-4EA3-FD29-C90DEB2FF40B}"/>
              </a:ext>
            </a:extLst>
          </p:cNvPr>
          <p:cNvGraphicFramePr>
            <a:graphicFrameLocks noGrp="1"/>
          </p:cNvGraphicFramePr>
          <p:nvPr>
            <p:extLst>
              <p:ext uri="{D42A27DB-BD31-4B8C-83A1-F6EECF244321}">
                <p14:modId xmlns:p14="http://schemas.microsoft.com/office/powerpoint/2010/main" val="1652112279"/>
              </p:ext>
            </p:extLst>
          </p:nvPr>
        </p:nvGraphicFramePr>
        <p:xfrm>
          <a:off x="123825" y="3426948"/>
          <a:ext cx="3921058" cy="1341120"/>
        </p:xfrm>
        <a:graphic>
          <a:graphicData uri="http://schemas.openxmlformats.org/drawingml/2006/table">
            <a:tbl>
              <a:tblPr firstRow="1" bandRow="1">
                <a:tableStyleId>{5C22544A-7EE6-4342-B048-85BDC9FD1C3A}</a:tableStyleId>
              </a:tblPr>
              <a:tblGrid>
                <a:gridCol w="860299">
                  <a:extLst>
                    <a:ext uri="{9D8B030D-6E8A-4147-A177-3AD203B41FA5}">
                      <a16:colId xmlns:a16="http://schemas.microsoft.com/office/drawing/2014/main" val="2847494069"/>
                    </a:ext>
                  </a:extLst>
                </a:gridCol>
                <a:gridCol w="1020253">
                  <a:extLst>
                    <a:ext uri="{9D8B030D-6E8A-4147-A177-3AD203B41FA5}">
                      <a16:colId xmlns:a16="http://schemas.microsoft.com/office/drawing/2014/main" val="3636409334"/>
                    </a:ext>
                  </a:extLst>
                </a:gridCol>
                <a:gridCol w="1020253">
                  <a:extLst>
                    <a:ext uri="{9D8B030D-6E8A-4147-A177-3AD203B41FA5}">
                      <a16:colId xmlns:a16="http://schemas.microsoft.com/office/drawing/2014/main" val="899775484"/>
                    </a:ext>
                  </a:extLst>
                </a:gridCol>
                <a:gridCol w="1020253">
                  <a:extLst>
                    <a:ext uri="{9D8B030D-6E8A-4147-A177-3AD203B41FA5}">
                      <a16:colId xmlns:a16="http://schemas.microsoft.com/office/drawing/2014/main" val="3933059334"/>
                    </a:ext>
                  </a:extLst>
                </a:gridCol>
              </a:tblGrid>
              <a:tr h="382130">
                <a:tc>
                  <a:txBody>
                    <a:bodyPr/>
                    <a:lstStyle/>
                    <a:p>
                      <a:r>
                        <a:rPr lang="en-GB" sz="1100" dirty="0"/>
                        <a:t>Year </a:t>
                      </a:r>
                    </a:p>
                  </a:txBody>
                  <a:tcPr/>
                </a:tc>
                <a:tc>
                  <a:txBody>
                    <a:bodyPr/>
                    <a:lstStyle/>
                    <a:p>
                      <a:r>
                        <a:rPr lang="en-GB" sz="1100" dirty="0"/>
                        <a:t>Target  (t/co2)</a:t>
                      </a:r>
                    </a:p>
                  </a:txBody>
                  <a:tcPr/>
                </a:tc>
                <a:tc>
                  <a:txBody>
                    <a:bodyPr/>
                    <a:lstStyle/>
                    <a:p>
                      <a:r>
                        <a:rPr lang="en-GB" sz="1100" dirty="0"/>
                        <a:t>Performance (t/co2)</a:t>
                      </a:r>
                    </a:p>
                  </a:txBody>
                  <a:tcPr/>
                </a:tc>
                <a:tc>
                  <a:txBody>
                    <a:bodyPr/>
                    <a:lstStyle/>
                    <a:p>
                      <a:r>
                        <a:rPr lang="en-GB" sz="1100" dirty="0"/>
                        <a:t>Notes</a:t>
                      </a:r>
                      <a:r>
                        <a:rPr lang="en-GB" dirty="0"/>
                        <a:t> </a:t>
                      </a:r>
                    </a:p>
                  </a:txBody>
                  <a:tcPr/>
                </a:tc>
                <a:extLst>
                  <a:ext uri="{0D108BD9-81ED-4DB2-BD59-A6C34878D82A}">
                    <a16:rowId xmlns:a16="http://schemas.microsoft.com/office/drawing/2014/main" val="628360629"/>
                  </a:ext>
                </a:extLst>
              </a:tr>
              <a:tr h="172967">
                <a:tc>
                  <a:txBody>
                    <a:bodyPr/>
                    <a:lstStyle/>
                    <a:p>
                      <a:r>
                        <a:rPr lang="en-GB" sz="1200" dirty="0"/>
                        <a:t>2005/2006</a:t>
                      </a:r>
                    </a:p>
                  </a:txBody>
                  <a:tcPr/>
                </a:tc>
                <a:tc>
                  <a:txBody>
                    <a:bodyPr/>
                    <a:lstStyle/>
                    <a:p>
                      <a:endParaRPr lang="en-GB" sz="1200" dirty="0"/>
                    </a:p>
                  </a:txBody>
                  <a:tcPr/>
                </a:tc>
                <a:tc>
                  <a:txBody>
                    <a:bodyPr/>
                    <a:lstStyle/>
                    <a:p>
                      <a:r>
                        <a:rPr lang="en-GB" sz="1200" dirty="0"/>
                        <a:t>14350</a:t>
                      </a:r>
                    </a:p>
                  </a:txBody>
                  <a:tcPr/>
                </a:tc>
                <a:tc>
                  <a:txBody>
                    <a:bodyPr/>
                    <a:lstStyle/>
                    <a:p>
                      <a:r>
                        <a:rPr lang="en-GB" sz="1200" dirty="0"/>
                        <a:t>Benchmark emission</a:t>
                      </a:r>
                    </a:p>
                  </a:txBody>
                  <a:tcPr/>
                </a:tc>
                <a:extLst>
                  <a:ext uri="{0D108BD9-81ED-4DB2-BD59-A6C34878D82A}">
                    <a16:rowId xmlns:a16="http://schemas.microsoft.com/office/drawing/2014/main" val="2367689824"/>
                  </a:ext>
                </a:extLst>
              </a:tr>
              <a:tr h="218360">
                <a:tc>
                  <a:txBody>
                    <a:bodyPr/>
                    <a:lstStyle/>
                    <a:p>
                      <a:r>
                        <a:rPr lang="en-GB" sz="1200" dirty="0"/>
                        <a:t>2022/2023</a:t>
                      </a:r>
                    </a:p>
                  </a:txBody>
                  <a:tcPr/>
                </a:tc>
                <a:tc>
                  <a:txBody>
                    <a:bodyPr/>
                    <a:lstStyle/>
                    <a:p>
                      <a:endParaRPr lang="en-GB" sz="1200" dirty="0"/>
                    </a:p>
                  </a:txBody>
                  <a:tcPr/>
                </a:tc>
                <a:tc>
                  <a:txBody>
                    <a:bodyPr/>
                    <a:lstStyle/>
                    <a:p>
                      <a:r>
                        <a:rPr lang="en-GB" sz="1200" dirty="0"/>
                        <a:t>5900</a:t>
                      </a:r>
                    </a:p>
                  </a:txBody>
                  <a:tcPr/>
                </a:tc>
                <a:tc>
                  <a:txBody>
                    <a:bodyPr/>
                    <a:lstStyle/>
                    <a:p>
                      <a:endParaRPr lang="en-GB" sz="1200" dirty="0"/>
                    </a:p>
                  </a:txBody>
                  <a:tcPr/>
                </a:tc>
                <a:extLst>
                  <a:ext uri="{0D108BD9-81ED-4DB2-BD59-A6C34878D82A}">
                    <a16:rowId xmlns:a16="http://schemas.microsoft.com/office/drawing/2014/main" val="3667508935"/>
                  </a:ext>
                </a:extLst>
              </a:tr>
            </a:tbl>
          </a:graphicData>
        </a:graphic>
      </p:graphicFrame>
    </p:spTree>
    <p:extLst>
      <p:ext uri="{BB962C8B-B14F-4D97-AF65-F5344CB8AC3E}">
        <p14:creationId xmlns:p14="http://schemas.microsoft.com/office/powerpoint/2010/main" val="1700637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BB92-B995-47E0-9968-5CEAD63A357C}"/>
              </a:ext>
            </a:extLst>
          </p:cNvPr>
          <p:cNvSpPr>
            <a:spLocks noGrp="1"/>
          </p:cNvSpPr>
          <p:nvPr>
            <p:ph type="title"/>
          </p:nvPr>
        </p:nvSpPr>
        <p:spPr>
          <a:xfrm>
            <a:off x="599857" y="1"/>
            <a:ext cx="8711197" cy="1061207"/>
          </a:xfrm>
        </p:spPr>
        <p:txBody>
          <a:bodyPr>
            <a:normAutofit/>
          </a:bodyPr>
          <a:lstStyle/>
          <a:p>
            <a:r>
              <a:rPr lang="en-GB" sz="3200" b="1" dirty="0">
                <a:latin typeface="Arial" panose="020B0604020202020204" pitchFamily="34" charset="0"/>
                <a:cs typeface="Arial" panose="020B0604020202020204" pitchFamily="34" charset="0"/>
              </a:rPr>
              <a:t>New Target set - Net zero by 2035 </a:t>
            </a:r>
          </a:p>
        </p:txBody>
      </p:sp>
      <p:pic>
        <p:nvPicPr>
          <p:cNvPr id="7" name="Picture 6">
            <a:extLst>
              <a:ext uri="{FF2B5EF4-FFF2-40B4-BE49-F238E27FC236}">
                <a16:creationId xmlns:a16="http://schemas.microsoft.com/office/drawing/2014/main" id="{AC58FB3A-CD83-4E29-B0E7-C2C236D225AD}"/>
              </a:ext>
            </a:extLst>
          </p:cNvPr>
          <p:cNvPicPr>
            <a:picLocks noChangeAspect="1"/>
          </p:cNvPicPr>
          <p:nvPr/>
        </p:nvPicPr>
        <p:blipFill>
          <a:blip r:embed="rId2"/>
          <a:stretch>
            <a:fillRect/>
          </a:stretch>
        </p:blipFill>
        <p:spPr>
          <a:xfrm>
            <a:off x="54711" y="762990"/>
            <a:ext cx="1247144" cy="753394"/>
          </a:xfrm>
          <a:prstGeom prst="rect">
            <a:avLst/>
          </a:prstGeom>
        </p:spPr>
      </p:pic>
      <p:sp>
        <p:nvSpPr>
          <p:cNvPr id="9" name="TextBox 8">
            <a:extLst>
              <a:ext uri="{FF2B5EF4-FFF2-40B4-BE49-F238E27FC236}">
                <a16:creationId xmlns:a16="http://schemas.microsoft.com/office/drawing/2014/main" id="{7C1FCBDE-F1D0-4E63-A45F-7A653EC7124C}"/>
              </a:ext>
            </a:extLst>
          </p:cNvPr>
          <p:cNvSpPr txBox="1"/>
          <p:nvPr/>
        </p:nvSpPr>
        <p:spPr>
          <a:xfrm>
            <a:off x="3048778" y="3244334"/>
            <a:ext cx="6097554" cy="369332"/>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 </a:t>
            </a:r>
            <a:endParaRPr lang="en-GB" dirty="0"/>
          </a:p>
        </p:txBody>
      </p:sp>
      <p:graphicFrame>
        <p:nvGraphicFramePr>
          <p:cNvPr id="4" name="Chart 3">
            <a:extLst>
              <a:ext uri="{FF2B5EF4-FFF2-40B4-BE49-F238E27FC236}">
                <a16:creationId xmlns:a16="http://schemas.microsoft.com/office/drawing/2014/main" id="{7FE772B0-9DF9-02D9-64B5-34C9D3E87F65}"/>
              </a:ext>
            </a:extLst>
          </p:cNvPr>
          <p:cNvGraphicFramePr>
            <a:graphicFrameLocks/>
          </p:cNvGraphicFramePr>
          <p:nvPr>
            <p:extLst>
              <p:ext uri="{D42A27DB-BD31-4B8C-83A1-F6EECF244321}">
                <p14:modId xmlns:p14="http://schemas.microsoft.com/office/powerpoint/2010/main" val="2112675779"/>
              </p:ext>
            </p:extLst>
          </p:nvPr>
        </p:nvGraphicFramePr>
        <p:xfrm>
          <a:off x="381000" y="1600200"/>
          <a:ext cx="11610975" cy="4600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6698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7975-D040-44BD-85E3-492AD01D3374}"/>
              </a:ext>
            </a:extLst>
          </p:cNvPr>
          <p:cNvSpPr>
            <a:spLocks noGrp="1"/>
          </p:cNvSpPr>
          <p:nvPr>
            <p:ph type="title"/>
          </p:nvPr>
        </p:nvSpPr>
        <p:spPr>
          <a:xfrm>
            <a:off x="536510" y="212173"/>
            <a:ext cx="10515600" cy="1325563"/>
          </a:xfrm>
        </p:spPr>
        <p:txBody>
          <a:bodyPr/>
          <a:lstStyle/>
          <a:p>
            <a:r>
              <a:rPr lang="en-GB" b="1" dirty="0">
                <a:latin typeface="Arial" panose="020B0604020202020204" pitchFamily="34" charset="0"/>
                <a:cs typeface="Arial" panose="020B0604020202020204" pitchFamily="34" charset="0"/>
              </a:rPr>
              <a:t>Decarbonation Plans </a:t>
            </a:r>
          </a:p>
        </p:txBody>
      </p:sp>
      <p:sp>
        <p:nvSpPr>
          <p:cNvPr id="3" name="Content Placeholder 2">
            <a:extLst>
              <a:ext uri="{FF2B5EF4-FFF2-40B4-BE49-F238E27FC236}">
                <a16:creationId xmlns:a16="http://schemas.microsoft.com/office/drawing/2014/main" id="{8757344B-8A98-44B3-83E7-D95427115846}"/>
              </a:ext>
            </a:extLst>
          </p:cNvPr>
          <p:cNvSpPr>
            <a:spLocks noGrp="1"/>
          </p:cNvSpPr>
          <p:nvPr>
            <p:ph idx="1"/>
          </p:nvPr>
        </p:nvSpPr>
        <p:spPr>
          <a:xfrm>
            <a:off x="309694" y="1835718"/>
            <a:ext cx="5484616" cy="742401"/>
          </a:xfrm>
        </p:spPr>
        <p:txBody>
          <a:bodyPr>
            <a:noAutofit/>
          </a:bodyPr>
          <a:lstStyle/>
          <a:p>
            <a:r>
              <a:rPr lang="en-GB" dirty="0"/>
              <a:t>Heat Decarbonisation is the main challenge</a:t>
            </a:r>
          </a:p>
        </p:txBody>
      </p:sp>
      <p:sp>
        <p:nvSpPr>
          <p:cNvPr id="4" name="Content Placeholder 2">
            <a:extLst>
              <a:ext uri="{FF2B5EF4-FFF2-40B4-BE49-F238E27FC236}">
                <a16:creationId xmlns:a16="http://schemas.microsoft.com/office/drawing/2014/main" id="{AA2187C2-E6C7-444A-BCFA-17C387C112FE}"/>
              </a:ext>
            </a:extLst>
          </p:cNvPr>
          <p:cNvSpPr txBox="1">
            <a:spLocks/>
          </p:cNvSpPr>
          <p:nvPr/>
        </p:nvSpPr>
        <p:spPr>
          <a:xfrm>
            <a:off x="218812" y="3717526"/>
            <a:ext cx="6518945" cy="103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Key buildings for electrification (electric heating, ASHP) </a:t>
            </a:r>
          </a:p>
        </p:txBody>
      </p:sp>
      <p:sp>
        <p:nvSpPr>
          <p:cNvPr id="5" name="Content Placeholder 2">
            <a:extLst>
              <a:ext uri="{FF2B5EF4-FFF2-40B4-BE49-F238E27FC236}">
                <a16:creationId xmlns:a16="http://schemas.microsoft.com/office/drawing/2014/main" id="{81587859-410B-4B16-9EBA-E1B688DE6406}"/>
              </a:ext>
            </a:extLst>
          </p:cNvPr>
          <p:cNvSpPr txBox="1">
            <a:spLocks/>
          </p:cNvSpPr>
          <p:nvPr/>
        </p:nvSpPr>
        <p:spPr>
          <a:xfrm>
            <a:off x="218812" y="2756763"/>
            <a:ext cx="6518945" cy="103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New Heating Decarbonisation plans</a:t>
            </a:r>
          </a:p>
        </p:txBody>
      </p:sp>
      <p:sp>
        <p:nvSpPr>
          <p:cNvPr id="7" name="Content Placeholder 2">
            <a:extLst>
              <a:ext uri="{FF2B5EF4-FFF2-40B4-BE49-F238E27FC236}">
                <a16:creationId xmlns:a16="http://schemas.microsoft.com/office/drawing/2014/main" id="{F1BF51AA-1E74-494A-B2F6-ACCC8152C51E}"/>
              </a:ext>
            </a:extLst>
          </p:cNvPr>
          <p:cNvSpPr txBox="1">
            <a:spLocks/>
          </p:cNvSpPr>
          <p:nvPr/>
        </p:nvSpPr>
        <p:spPr>
          <a:xfrm>
            <a:off x="218811" y="4878947"/>
            <a:ext cx="6518945" cy="103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New builds all electric heating  </a:t>
            </a:r>
          </a:p>
        </p:txBody>
      </p:sp>
      <p:pic>
        <p:nvPicPr>
          <p:cNvPr id="8" name="Picture 7">
            <a:extLst>
              <a:ext uri="{FF2B5EF4-FFF2-40B4-BE49-F238E27FC236}">
                <a16:creationId xmlns:a16="http://schemas.microsoft.com/office/drawing/2014/main" id="{B61F19CC-EDEB-4447-A60D-D7338E4C38F1}"/>
              </a:ext>
            </a:extLst>
          </p:cNvPr>
          <p:cNvPicPr>
            <a:picLocks noChangeAspect="1"/>
          </p:cNvPicPr>
          <p:nvPr/>
        </p:nvPicPr>
        <p:blipFill>
          <a:blip r:embed="rId2"/>
          <a:stretch>
            <a:fillRect/>
          </a:stretch>
        </p:blipFill>
        <p:spPr>
          <a:xfrm>
            <a:off x="7296538" y="1491893"/>
            <a:ext cx="4527573" cy="3946882"/>
          </a:xfrm>
          <a:prstGeom prst="rect">
            <a:avLst/>
          </a:prstGeom>
        </p:spPr>
      </p:pic>
    </p:spTree>
    <p:extLst>
      <p:ext uri="{BB962C8B-B14F-4D97-AF65-F5344CB8AC3E}">
        <p14:creationId xmlns:p14="http://schemas.microsoft.com/office/powerpoint/2010/main" val="146188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F3FE15-031E-1422-BB00-00543C11D25C}"/>
              </a:ext>
            </a:extLst>
          </p:cNvPr>
          <p:cNvPicPr>
            <a:picLocks noChangeAspect="1"/>
          </p:cNvPicPr>
          <p:nvPr/>
        </p:nvPicPr>
        <p:blipFill rotWithShape="1">
          <a:blip r:embed="rId2"/>
          <a:srcRect l="9654" r="22741"/>
          <a:stretch/>
        </p:blipFill>
        <p:spPr>
          <a:xfrm>
            <a:off x="670735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Powerpoint masthead +ve REV.jpg">
            <a:extLst>
              <a:ext uri="{FF2B5EF4-FFF2-40B4-BE49-F238E27FC236}">
                <a16:creationId xmlns:a16="http://schemas.microsoft.com/office/drawing/2014/main" id="{202024EF-A7AE-73EC-BF64-36DE26654148}"/>
              </a:ext>
            </a:extLst>
          </p:cNvPr>
          <p:cNvPicPr>
            <a:picLocks noChangeAspect="1"/>
          </p:cNvPicPr>
          <p:nvPr/>
        </p:nvPicPr>
        <p:blipFill rotWithShape="1">
          <a:blip r:embed="rId3">
            <a:extLst>
              <a:ext uri="{28A0092B-C50C-407E-A947-70E740481C1C}">
                <a14:useLocalDpi xmlns:a14="http://schemas.microsoft.com/office/drawing/2010/main" val="0"/>
              </a:ext>
            </a:extLst>
          </a:blip>
          <a:srcRect l="23767" r="41208"/>
          <a:stretch/>
        </p:blipFill>
        <p:spPr>
          <a:xfrm>
            <a:off x="6707358" y="3364992"/>
            <a:ext cx="5481732" cy="3493009"/>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7DBDD585-3AD3-4B81-93A7-79000A78A5FE}"/>
              </a:ext>
            </a:extLst>
          </p:cNvPr>
          <p:cNvSpPr>
            <a:spLocks noGrp="1"/>
          </p:cNvSpPr>
          <p:nvPr>
            <p:ph type="title"/>
          </p:nvPr>
        </p:nvSpPr>
        <p:spPr>
          <a:xfrm>
            <a:off x="285751" y="142875"/>
            <a:ext cx="5198894" cy="1960245"/>
          </a:xfrm>
        </p:spPr>
        <p:txBody>
          <a:bodyPr>
            <a:normAutofit/>
          </a:bodyPr>
          <a:lstStyle/>
          <a:p>
            <a:pPr algn="l">
              <a:lnSpc>
                <a:spcPct val="90000"/>
              </a:lnSpc>
            </a:pPr>
            <a:r>
              <a:rPr lang="en-GB" sz="1800" b="1" dirty="0"/>
              <a:t>Engaging with:</a:t>
            </a:r>
            <a:br>
              <a:rPr lang="en-GB" sz="1800" b="1" dirty="0"/>
            </a:br>
            <a:br>
              <a:rPr lang="en-GB" sz="1800" b="1" dirty="0"/>
            </a:br>
            <a:r>
              <a:rPr lang="en-GB" sz="1800" b="1" dirty="0"/>
              <a:t>1. Landlords </a:t>
            </a:r>
            <a:br>
              <a:rPr lang="en-GB" sz="1800" b="1" dirty="0"/>
            </a:br>
            <a:r>
              <a:rPr lang="en-GB" sz="1800" b="1" dirty="0"/>
              <a:t>2. Lenders </a:t>
            </a:r>
            <a:br>
              <a:rPr lang="en-GB" sz="1800" b="1" dirty="0"/>
            </a:br>
            <a:r>
              <a:rPr lang="en-GB" sz="1800" b="1" dirty="0"/>
              <a:t>3. Insurance company </a:t>
            </a:r>
            <a:br>
              <a:rPr lang="en-GB" sz="1800" b="1" dirty="0"/>
            </a:br>
            <a:r>
              <a:rPr lang="en-GB" sz="1800" b="1" dirty="0"/>
              <a:t>4. Planning Authority/LBC</a:t>
            </a:r>
            <a:br>
              <a:rPr lang="en-GB" sz="1400" b="1" dirty="0"/>
            </a:br>
            <a:endParaRPr lang="en-GB" sz="1400" b="1" dirty="0"/>
          </a:p>
        </p:txBody>
      </p:sp>
      <p:sp>
        <p:nvSpPr>
          <p:cNvPr id="3" name="Content Placeholder 2">
            <a:extLst>
              <a:ext uri="{FF2B5EF4-FFF2-40B4-BE49-F238E27FC236}">
                <a16:creationId xmlns:a16="http://schemas.microsoft.com/office/drawing/2014/main" id="{DB03D174-78B2-83AE-0490-8A97396E8D98}"/>
              </a:ext>
            </a:extLst>
          </p:cNvPr>
          <p:cNvSpPr>
            <a:spLocks noGrp="1"/>
          </p:cNvSpPr>
          <p:nvPr>
            <p:ph idx="1"/>
          </p:nvPr>
        </p:nvSpPr>
        <p:spPr>
          <a:xfrm>
            <a:off x="285751" y="2101215"/>
            <a:ext cx="6543675" cy="4073843"/>
          </a:xfrm>
        </p:spPr>
        <p:txBody>
          <a:bodyPr>
            <a:normAutofit fontScale="92500" lnSpcReduction="20000"/>
          </a:bodyPr>
          <a:lstStyle/>
          <a:p>
            <a:pPr marL="0" indent="0">
              <a:buNone/>
            </a:pPr>
            <a:endParaRPr lang="en-US" sz="1800" dirty="0"/>
          </a:p>
          <a:p>
            <a:pPr>
              <a:lnSpc>
                <a:spcPct val="90000"/>
              </a:lnSpc>
            </a:pPr>
            <a:r>
              <a:rPr lang="en-GB" sz="1800" dirty="0"/>
              <a:t>Leasehold - Check your </a:t>
            </a:r>
            <a:r>
              <a:rPr lang="en-GB" sz="1800" u="sng" dirty="0"/>
              <a:t>lease</a:t>
            </a:r>
          </a:p>
          <a:p>
            <a:pPr marL="0" indent="0">
              <a:buNone/>
            </a:pPr>
            <a:endParaRPr lang="en-GB" sz="1800" u="sng" dirty="0"/>
          </a:p>
          <a:p>
            <a:pPr lvl="1">
              <a:lnSpc>
                <a:spcPct val="90000"/>
              </a:lnSpc>
            </a:pPr>
            <a:r>
              <a:rPr lang="en-GB" sz="1800" dirty="0"/>
              <a:t>What is the extent of your premises? Does it include the roof, or that cupboard in the hall? </a:t>
            </a:r>
          </a:p>
          <a:p>
            <a:pPr lvl="1">
              <a:lnSpc>
                <a:spcPct val="90000"/>
              </a:lnSpc>
            </a:pPr>
            <a:r>
              <a:rPr lang="en-GB" sz="1800" dirty="0"/>
              <a:t>What alterations are necessary for your proposed works?</a:t>
            </a:r>
          </a:p>
          <a:p>
            <a:pPr lvl="1">
              <a:lnSpc>
                <a:spcPct val="90000"/>
              </a:lnSpc>
            </a:pPr>
            <a:r>
              <a:rPr lang="en-GB" sz="1800" dirty="0"/>
              <a:t>Is landlord consent required?</a:t>
            </a:r>
          </a:p>
          <a:p>
            <a:pPr lvl="1">
              <a:lnSpc>
                <a:spcPct val="90000"/>
              </a:lnSpc>
            </a:pPr>
            <a:r>
              <a:rPr lang="en-GB" sz="1800" dirty="0"/>
              <a:t>What steps are required to obtain your landlord’s consent?</a:t>
            </a:r>
          </a:p>
          <a:p>
            <a:pPr marL="457200" lvl="1" indent="0">
              <a:buNone/>
            </a:pPr>
            <a:endParaRPr lang="en-GB" sz="1800" dirty="0"/>
          </a:p>
          <a:p>
            <a:pPr>
              <a:lnSpc>
                <a:spcPct val="90000"/>
              </a:lnSpc>
            </a:pPr>
            <a:r>
              <a:rPr lang="en-GB" sz="1800" dirty="0"/>
              <a:t>Freehold - Check with your mortgage company</a:t>
            </a:r>
          </a:p>
          <a:p>
            <a:pPr>
              <a:lnSpc>
                <a:spcPct val="90000"/>
              </a:lnSpc>
            </a:pPr>
            <a:endParaRPr lang="en-GB" sz="1800" dirty="0"/>
          </a:p>
          <a:p>
            <a:pPr>
              <a:lnSpc>
                <a:spcPct val="90000"/>
              </a:lnSpc>
            </a:pPr>
            <a:r>
              <a:rPr lang="en-GB" sz="1800" dirty="0"/>
              <a:t>Insurance company – Check any conditions</a:t>
            </a:r>
          </a:p>
          <a:p>
            <a:pPr>
              <a:lnSpc>
                <a:spcPct val="90000"/>
              </a:lnSpc>
            </a:pPr>
            <a:endParaRPr lang="en-GB" sz="1800" dirty="0"/>
          </a:p>
          <a:p>
            <a:pPr>
              <a:lnSpc>
                <a:spcPct val="90000"/>
              </a:lnSpc>
            </a:pPr>
            <a:r>
              <a:rPr lang="en-GB" sz="1800" dirty="0"/>
              <a:t>Planning &amp; LBC – Is consent necessary? </a:t>
            </a:r>
          </a:p>
        </p:txBody>
      </p:sp>
    </p:spTree>
    <p:extLst>
      <p:ext uri="{BB962C8B-B14F-4D97-AF65-F5344CB8AC3E}">
        <p14:creationId xmlns:p14="http://schemas.microsoft.com/office/powerpoint/2010/main" val="3338181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7975-D040-44BD-85E3-492AD01D3374}"/>
              </a:ext>
            </a:extLst>
          </p:cNvPr>
          <p:cNvSpPr>
            <a:spLocks noGrp="1"/>
          </p:cNvSpPr>
          <p:nvPr>
            <p:ph type="title"/>
          </p:nvPr>
        </p:nvSpPr>
        <p:spPr/>
        <p:txBody>
          <a:bodyPr/>
          <a:lstStyle/>
          <a:p>
            <a:r>
              <a:rPr lang="en-GB" b="1" dirty="0" err="1">
                <a:latin typeface="Arial" panose="020B0604020202020204" pitchFamily="34" charset="0"/>
                <a:cs typeface="Arial" panose="020B0604020202020204" pitchFamily="34" charset="0"/>
              </a:rPr>
              <a:t>UoW</a:t>
            </a:r>
            <a:r>
              <a:rPr lang="en-GB" b="1" dirty="0">
                <a:latin typeface="Arial" panose="020B0604020202020204" pitchFamily="34" charset="0"/>
                <a:cs typeface="Arial" panose="020B0604020202020204" pitchFamily="34" charset="0"/>
              </a:rPr>
              <a:t> approach to decarbonisation</a:t>
            </a:r>
          </a:p>
        </p:txBody>
      </p:sp>
      <p:sp>
        <p:nvSpPr>
          <p:cNvPr id="3" name="Content Placeholder 2">
            <a:extLst>
              <a:ext uri="{FF2B5EF4-FFF2-40B4-BE49-F238E27FC236}">
                <a16:creationId xmlns:a16="http://schemas.microsoft.com/office/drawing/2014/main" id="{8757344B-8A98-44B3-83E7-D95427115846}"/>
              </a:ext>
            </a:extLst>
          </p:cNvPr>
          <p:cNvSpPr>
            <a:spLocks noGrp="1"/>
          </p:cNvSpPr>
          <p:nvPr>
            <p:ph idx="1"/>
          </p:nvPr>
        </p:nvSpPr>
        <p:spPr>
          <a:xfrm>
            <a:off x="309694" y="1835718"/>
            <a:ext cx="1905000" cy="749795"/>
          </a:xfrm>
        </p:spPr>
        <p:txBody>
          <a:bodyPr/>
          <a:lstStyle/>
          <a:p>
            <a:r>
              <a:rPr lang="en-GB" dirty="0"/>
              <a:t>Measure </a:t>
            </a:r>
          </a:p>
        </p:txBody>
      </p:sp>
      <p:sp>
        <p:nvSpPr>
          <p:cNvPr id="4" name="Content Placeholder 2">
            <a:extLst>
              <a:ext uri="{FF2B5EF4-FFF2-40B4-BE49-F238E27FC236}">
                <a16:creationId xmlns:a16="http://schemas.microsoft.com/office/drawing/2014/main" id="{AA2187C2-E6C7-444A-BCFA-17C387C112FE}"/>
              </a:ext>
            </a:extLst>
          </p:cNvPr>
          <p:cNvSpPr txBox="1">
            <a:spLocks/>
          </p:cNvSpPr>
          <p:nvPr/>
        </p:nvSpPr>
        <p:spPr>
          <a:xfrm>
            <a:off x="218812" y="3717526"/>
            <a:ext cx="6518945" cy="103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Offset</a:t>
            </a:r>
          </a:p>
        </p:txBody>
      </p:sp>
      <p:sp>
        <p:nvSpPr>
          <p:cNvPr id="5" name="Content Placeholder 2">
            <a:extLst>
              <a:ext uri="{FF2B5EF4-FFF2-40B4-BE49-F238E27FC236}">
                <a16:creationId xmlns:a16="http://schemas.microsoft.com/office/drawing/2014/main" id="{81587859-410B-4B16-9EBA-E1B688DE6406}"/>
              </a:ext>
            </a:extLst>
          </p:cNvPr>
          <p:cNvSpPr txBox="1">
            <a:spLocks/>
          </p:cNvSpPr>
          <p:nvPr/>
        </p:nvSpPr>
        <p:spPr>
          <a:xfrm>
            <a:off x="218812" y="2756763"/>
            <a:ext cx="6518945" cy="103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Be Lean, Be Clean, Be Green </a:t>
            </a:r>
          </a:p>
        </p:txBody>
      </p:sp>
      <p:pic>
        <p:nvPicPr>
          <p:cNvPr id="10" name="Picture 9" descr="Chart, diagram, funnel chart&#10;&#10;Description automatically generated">
            <a:extLst>
              <a:ext uri="{FF2B5EF4-FFF2-40B4-BE49-F238E27FC236}">
                <a16:creationId xmlns:a16="http://schemas.microsoft.com/office/drawing/2014/main" id="{86CCF2FB-9ED0-4363-8D29-20A21163E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379" y="1619249"/>
            <a:ext cx="6795656" cy="4590843"/>
          </a:xfrm>
          <a:prstGeom prst="rect">
            <a:avLst/>
          </a:prstGeom>
        </p:spPr>
      </p:pic>
    </p:spTree>
    <p:extLst>
      <p:ext uri="{BB962C8B-B14F-4D97-AF65-F5344CB8AC3E}">
        <p14:creationId xmlns:p14="http://schemas.microsoft.com/office/powerpoint/2010/main" val="799938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5D28-1EB4-4CA9-9EB3-5A91DE3A9B85}"/>
              </a:ext>
            </a:extLst>
          </p:cNvPr>
          <p:cNvSpPr>
            <a:spLocks noGrp="1"/>
          </p:cNvSpPr>
          <p:nvPr>
            <p:ph type="title"/>
          </p:nvPr>
        </p:nvSpPr>
        <p:spPr>
          <a:xfrm>
            <a:off x="727786" y="199801"/>
            <a:ext cx="10515600" cy="1325563"/>
          </a:xfrm>
        </p:spPr>
        <p:txBody>
          <a:bodyPr/>
          <a:lstStyle/>
          <a:p>
            <a:r>
              <a:rPr lang="en-GB" b="1" dirty="0">
                <a:latin typeface="Arial" panose="020B0604020202020204" pitchFamily="34" charset="0"/>
                <a:cs typeface="Arial" panose="020B0604020202020204" pitchFamily="34" charset="0"/>
              </a:rPr>
              <a:t>Be Lean </a:t>
            </a:r>
          </a:p>
        </p:txBody>
      </p:sp>
      <p:sp>
        <p:nvSpPr>
          <p:cNvPr id="3" name="Content Placeholder 2">
            <a:extLst>
              <a:ext uri="{FF2B5EF4-FFF2-40B4-BE49-F238E27FC236}">
                <a16:creationId xmlns:a16="http://schemas.microsoft.com/office/drawing/2014/main" id="{2EC03A63-8227-4498-9543-ABD5CC61FB30}"/>
              </a:ext>
            </a:extLst>
          </p:cNvPr>
          <p:cNvSpPr>
            <a:spLocks noGrp="1"/>
          </p:cNvSpPr>
          <p:nvPr>
            <p:ph idx="1"/>
          </p:nvPr>
        </p:nvSpPr>
        <p:spPr>
          <a:xfrm>
            <a:off x="632925" y="1345849"/>
            <a:ext cx="10610461" cy="1514734"/>
          </a:xfrm>
        </p:spPr>
        <p:txBody>
          <a:bodyPr/>
          <a:lstStyle/>
          <a:p>
            <a:r>
              <a:rPr lang="en-GB" dirty="0"/>
              <a:t>Use less energy </a:t>
            </a:r>
          </a:p>
          <a:p>
            <a:r>
              <a:rPr lang="en-GB" dirty="0"/>
              <a:t>manage demand during operations by fabric and serving improvements</a:t>
            </a:r>
          </a:p>
        </p:txBody>
      </p:sp>
      <p:pic>
        <p:nvPicPr>
          <p:cNvPr id="5" name="Picture 4">
            <a:extLst>
              <a:ext uri="{FF2B5EF4-FFF2-40B4-BE49-F238E27FC236}">
                <a16:creationId xmlns:a16="http://schemas.microsoft.com/office/drawing/2014/main" id="{1EB45F96-EEBF-450D-82DE-AD87FD0D4221}"/>
              </a:ext>
            </a:extLst>
          </p:cNvPr>
          <p:cNvPicPr>
            <a:picLocks noChangeAspect="1"/>
          </p:cNvPicPr>
          <p:nvPr/>
        </p:nvPicPr>
        <p:blipFill>
          <a:blip r:embed="rId2"/>
          <a:stretch>
            <a:fillRect/>
          </a:stretch>
        </p:blipFill>
        <p:spPr>
          <a:xfrm>
            <a:off x="1893903" y="3248735"/>
            <a:ext cx="3338002" cy="1792029"/>
          </a:xfrm>
          <a:prstGeom prst="rect">
            <a:avLst/>
          </a:prstGeom>
        </p:spPr>
      </p:pic>
      <p:pic>
        <p:nvPicPr>
          <p:cNvPr id="7" name="Picture 6">
            <a:extLst>
              <a:ext uri="{FF2B5EF4-FFF2-40B4-BE49-F238E27FC236}">
                <a16:creationId xmlns:a16="http://schemas.microsoft.com/office/drawing/2014/main" id="{E09B7855-887B-4238-8AC1-EA982F113C0D}"/>
              </a:ext>
            </a:extLst>
          </p:cNvPr>
          <p:cNvPicPr>
            <a:picLocks noChangeAspect="1"/>
          </p:cNvPicPr>
          <p:nvPr/>
        </p:nvPicPr>
        <p:blipFill>
          <a:blip r:embed="rId3"/>
          <a:stretch>
            <a:fillRect/>
          </a:stretch>
        </p:blipFill>
        <p:spPr>
          <a:xfrm>
            <a:off x="5985586" y="2603917"/>
            <a:ext cx="2903184" cy="2953863"/>
          </a:xfrm>
          <a:prstGeom prst="rect">
            <a:avLst/>
          </a:prstGeom>
        </p:spPr>
      </p:pic>
      <p:sp>
        <p:nvSpPr>
          <p:cNvPr id="17" name="Content Placeholder 2">
            <a:extLst>
              <a:ext uri="{FF2B5EF4-FFF2-40B4-BE49-F238E27FC236}">
                <a16:creationId xmlns:a16="http://schemas.microsoft.com/office/drawing/2014/main" id="{49BBC4C3-8BDC-437D-9A23-02BD6D32CACA}"/>
              </a:ext>
            </a:extLst>
          </p:cNvPr>
          <p:cNvSpPr txBox="1">
            <a:spLocks/>
          </p:cNvSpPr>
          <p:nvPr/>
        </p:nvSpPr>
        <p:spPr>
          <a:xfrm>
            <a:off x="6264067" y="5557780"/>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Glazing</a:t>
            </a:r>
          </a:p>
        </p:txBody>
      </p:sp>
      <p:sp>
        <p:nvSpPr>
          <p:cNvPr id="23" name="Content Placeholder 2">
            <a:extLst>
              <a:ext uri="{FF2B5EF4-FFF2-40B4-BE49-F238E27FC236}">
                <a16:creationId xmlns:a16="http://schemas.microsoft.com/office/drawing/2014/main" id="{58958976-DAC2-4156-B86D-D21D895AE21E}"/>
              </a:ext>
            </a:extLst>
          </p:cNvPr>
          <p:cNvSpPr txBox="1">
            <a:spLocks/>
          </p:cNvSpPr>
          <p:nvPr/>
        </p:nvSpPr>
        <p:spPr>
          <a:xfrm>
            <a:off x="2084060" y="5557780"/>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Insulations</a:t>
            </a:r>
          </a:p>
        </p:txBody>
      </p:sp>
    </p:spTree>
    <p:extLst>
      <p:ext uri="{BB962C8B-B14F-4D97-AF65-F5344CB8AC3E}">
        <p14:creationId xmlns:p14="http://schemas.microsoft.com/office/powerpoint/2010/main" val="856529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5CDB77-6C55-426A-B040-72856B18B194}"/>
              </a:ext>
            </a:extLst>
          </p:cNvPr>
          <p:cNvPicPr>
            <a:picLocks noChangeAspect="1"/>
          </p:cNvPicPr>
          <p:nvPr/>
        </p:nvPicPr>
        <p:blipFill rotWithShape="1">
          <a:blip r:embed="rId2"/>
          <a:srcRect b="8780"/>
          <a:stretch/>
        </p:blipFill>
        <p:spPr>
          <a:xfrm>
            <a:off x="4197544" y="10"/>
            <a:ext cx="7994453" cy="6857990"/>
          </a:xfrm>
          <a:prstGeom prst="rect">
            <a:avLst/>
          </a:prstGeom>
        </p:spPr>
      </p:pic>
      <p:sp>
        <p:nvSpPr>
          <p:cNvPr id="2" name="Title 1">
            <a:extLst>
              <a:ext uri="{FF2B5EF4-FFF2-40B4-BE49-F238E27FC236}">
                <a16:creationId xmlns:a16="http://schemas.microsoft.com/office/drawing/2014/main" id="{BF705D28-1EB4-4CA9-9EB3-5A91DE3A9B85}"/>
              </a:ext>
            </a:extLst>
          </p:cNvPr>
          <p:cNvSpPr>
            <a:spLocks noGrp="1"/>
          </p:cNvSpPr>
          <p:nvPr>
            <p:ph type="title"/>
          </p:nvPr>
        </p:nvSpPr>
        <p:spPr>
          <a:xfrm>
            <a:off x="838200" y="365125"/>
            <a:ext cx="3822189" cy="1899912"/>
          </a:xfrm>
        </p:spPr>
        <p:txBody>
          <a:bodyPr>
            <a:normAutofit/>
          </a:bodyPr>
          <a:lstStyle/>
          <a:p>
            <a:r>
              <a:rPr lang="en-GB" sz="4000" b="1" dirty="0">
                <a:latin typeface="Arial" panose="020B0604020202020204" pitchFamily="34" charset="0"/>
                <a:cs typeface="Arial" panose="020B0604020202020204" pitchFamily="34" charset="0"/>
              </a:rPr>
              <a:t>Be Clean  </a:t>
            </a:r>
          </a:p>
        </p:txBody>
      </p:sp>
      <p:sp>
        <p:nvSpPr>
          <p:cNvPr id="3" name="Content Placeholder 2">
            <a:extLst>
              <a:ext uri="{FF2B5EF4-FFF2-40B4-BE49-F238E27FC236}">
                <a16:creationId xmlns:a16="http://schemas.microsoft.com/office/drawing/2014/main" id="{2EC03A63-8227-4498-9543-ABD5CC61FB30}"/>
              </a:ext>
            </a:extLst>
          </p:cNvPr>
          <p:cNvSpPr>
            <a:spLocks noGrp="1"/>
          </p:cNvSpPr>
          <p:nvPr>
            <p:ph idx="1"/>
          </p:nvPr>
        </p:nvSpPr>
        <p:spPr>
          <a:xfrm>
            <a:off x="375356" y="2422912"/>
            <a:ext cx="3822189" cy="3742762"/>
          </a:xfrm>
        </p:spPr>
        <p:txBody>
          <a:bodyPr>
            <a:normAutofit/>
          </a:bodyPr>
          <a:lstStyle/>
          <a:p>
            <a:r>
              <a:rPr lang="en-GB" sz="2000" dirty="0"/>
              <a:t>Utilizing local energy resources </a:t>
            </a:r>
          </a:p>
          <a:p>
            <a:r>
              <a:rPr lang="en-GB" sz="2000" dirty="0"/>
              <a:t>Supply Energy efficiently and cleanly</a:t>
            </a:r>
          </a:p>
          <a:p>
            <a:r>
              <a:rPr lang="en-GB" sz="2000" dirty="0"/>
              <a:t>Energy efficiency projects </a:t>
            </a:r>
          </a:p>
        </p:txBody>
      </p:sp>
    </p:spTree>
    <p:extLst>
      <p:ext uri="{BB962C8B-B14F-4D97-AF65-F5344CB8AC3E}">
        <p14:creationId xmlns:p14="http://schemas.microsoft.com/office/powerpoint/2010/main" val="1840757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C864-FFD9-47EE-B6D9-1F63FC6D1EEB}"/>
              </a:ext>
            </a:extLst>
          </p:cNvPr>
          <p:cNvSpPr>
            <a:spLocks noGrp="1"/>
          </p:cNvSpPr>
          <p:nvPr>
            <p:ph type="title"/>
          </p:nvPr>
        </p:nvSpPr>
        <p:spPr>
          <a:xfrm>
            <a:off x="198742" y="17882"/>
            <a:ext cx="10424102" cy="1252580"/>
          </a:xfrm>
        </p:spPr>
        <p:txBody>
          <a:bodyPr vert="horz" lIns="91440" tIns="45720" rIns="91440" bIns="45720" rtlCol="0" anchor="b">
            <a:noAutofit/>
          </a:bodyPr>
          <a:lstStyle/>
          <a:p>
            <a:pPr algn="ctr"/>
            <a:r>
              <a:rPr lang="en-US" b="1" kern="1200" dirty="0">
                <a:solidFill>
                  <a:schemeClr val="tx1"/>
                </a:solidFill>
                <a:latin typeface="Arial" panose="020B0604020202020204" pitchFamily="34" charset="0"/>
                <a:cs typeface="Arial" panose="020B0604020202020204" pitchFamily="34" charset="0"/>
              </a:rPr>
              <a:t>Some Energy Efficiency Measures </a:t>
            </a:r>
          </a:p>
        </p:txBody>
      </p:sp>
      <p:sp>
        <p:nvSpPr>
          <p:cNvPr id="6" name="Content Placeholder 2">
            <a:extLst>
              <a:ext uri="{FF2B5EF4-FFF2-40B4-BE49-F238E27FC236}">
                <a16:creationId xmlns:a16="http://schemas.microsoft.com/office/drawing/2014/main" id="{AC62944E-4BB5-4EDD-B81C-AF48C656AC2E}"/>
              </a:ext>
            </a:extLst>
          </p:cNvPr>
          <p:cNvSpPr>
            <a:spLocks noGrp="1"/>
          </p:cNvSpPr>
          <p:nvPr>
            <p:ph idx="1"/>
          </p:nvPr>
        </p:nvSpPr>
        <p:spPr>
          <a:xfrm>
            <a:off x="621067" y="3505663"/>
            <a:ext cx="2957688" cy="561071"/>
          </a:xfrm>
        </p:spPr>
        <p:txBody>
          <a:bodyPr vert="horz" lIns="91440" tIns="45720" rIns="91440" bIns="45720" rtlCol="0">
            <a:normAutofit fontScale="92500"/>
          </a:bodyPr>
          <a:lstStyle/>
          <a:p>
            <a:pPr marL="0" indent="0" algn="ctr">
              <a:buNone/>
            </a:pPr>
            <a:r>
              <a:rPr lang="en-US" sz="2400" kern="1200" dirty="0">
                <a:solidFill>
                  <a:schemeClr val="tx1"/>
                </a:solidFill>
                <a:latin typeface="+mn-lt"/>
                <a:ea typeface="+mn-ea"/>
                <a:cs typeface="+mn-cs"/>
              </a:rPr>
              <a:t>Pipework insulations </a:t>
            </a:r>
          </a:p>
        </p:txBody>
      </p:sp>
      <p:pic>
        <p:nvPicPr>
          <p:cNvPr id="11" name="Picture 10">
            <a:extLst>
              <a:ext uri="{FF2B5EF4-FFF2-40B4-BE49-F238E27FC236}">
                <a16:creationId xmlns:a16="http://schemas.microsoft.com/office/drawing/2014/main" id="{4ED23A73-4D79-4C65-8388-418C72D53B33}"/>
              </a:ext>
            </a:extLst>
          </p:cNvPr>
          <p:cNvPicPr>
            <a:picLocks noChangeAspect="1"/>
          </p:cNvPicPr>
          <p:nvPr/>
        </p:nvPicPr>
        <p:blipFill rotWithShape="1">
          <a:blip r:embed="rId2"/>
          <a:srcRect t="28582" r="-2" b="40861"/>
          <a:stretch/>
        </p:blipFill>
        <p:spPr>
          <a:xfrm>
            <a:off x="198742" y="1530374"/>
            <a:ext cx="3802338" cy="1780620"/>
          </a:xfrm>
          <a:prstGeom prst="rect">
            <a:avLst/>
          </a:prstGeom>
        </p:spPr>
      </p:pic>
      <p:pic>
        <p:nvPicPr>
          <p:cNvPr id="16" name="A75DD4D2-DDBB-4DA9-86C1-CFFAE760AF6E" descr="image001">
            <a:extLst>
              <a:ext uri="{FF2B5EF4-FFF2-40B4-BE49-F238E27FC236}">
                <a16:creationId xmlns:a16="http://schemas.microsoft.com/office/drawing/2014/main" id="{ED0D51FC-4C6D-44C8-B9C2-70425757549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248" r="-4" b="21628"/>
          <a:stretch/>
        </p:blipFill>
        <p:spPr bwMode="auto">
          <a:xfrm>
            <a:off x="8293758" y="1550748"/>
            <a:ext cx="3802338" cy="17806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D9D5F69-5A3D-405B-A0F0-279E55F1E94F}"/>
              </a:ext>
            </a:extLst>
          </p:cNvPr>
          <p:cNvPicPr>
            <a:picLocks noChangeAspect="1"/>
          </p:cNvPicPr>
          <p:nvPr/>
        </p:nvPicPr>
        <p:blipFill rotWithShape="1">
          <a:blip r:embed="rId4"/>
          <a:srcRect t="18920" r="-4" b="42093"/>
          <a:stretch/>
        </p:blipFill>
        <p:spPr>
          <a:xfrm>
            <a:off x="4292677" y="1550748"/>
            <a:ext cx="3802338" cy="1807228"/>
          </a:xfrm>
          <a:prstGeom prst="rect">
            <a:avLst/>
          </a:prstGeom>
        </p:spPr>
      </p:pic>
      <p:pic>
        <p:nvPicPr>
          <p:cNvPr id="15" name="Picture 14">
            <a:extLst>
              <a:ext uri="{FF2B5EF4-FFF2-40B4-BE49-F238E27FC236}">
                <a16:creationId xmlns:a16="http://schemas.microsoft.com/office/drawing/2014/main" id="{9010F821-AF66-4073-B794-6BE7F6950D0E}"/>
              </a:ext>
            </a:extLst>
          </p:cNvPr>
          <p:cNvPicPr>
            <a:picLocks noChangeAspect="1"/>
          </p:cNvPicPr>
          <p:nvPr/>
        </p:nvPicPr>
        <p:blipFill rotWithShape="1">
          <a:blip r:embed="rId5">
            <a:extLst>
              <a:ext uri="{28A0092B-C50C-407E-A947-70E740481C1C}">
                <a14:useLocalDpi xmlns:a14="http://schemas.microsoft.com/office/drawing/2010/main" val="0"/>
              </a:ext>
            </a:extLst>
          </a:blip>
          <a:srcRect l="19470" r="45406" b="-4"/>
          <a:stretch/>
        </p:blipFill>
        <p:spPr>
          <a:xfrm rot="5400000">
            <a:off x="1178519" y="3116112"/>
            <a:ext cx="1780620" cy="3802338"/>
          </a:xfrm>
          <a:prstGeom prst="rect">
            <a:avLst/>
          </a:prstGeom>
        </p:spPr>
      </p:pic>
      <p:pic>
        <p:nvPicPr>
          <p:cNvPr id="9" name="Picture 8">
            <a:extLst>
              <a:ext uri="{FF2B5EF4-FFF2-40B4-BE49-F238E27FC236}">
                <a16:creationId xmlns:a16="http://schemas.microsoft.com/office/drawing/2014/main" id="{D9033C16-1750-420E-AB75-098A30BD1101}"/>
              </a:ext>
            </a:extLst>
          </p:cNvPr>
          <p:cNvPicPr/>
          <p:nvPr/>
        </p:nvPicPr>
        <p:blipFill rotWithShape="1">
          <a:blip r:embed="rId6"/>
          <a:srcRect t="13616" r="2" b="23737"/>
          <a:stretch/>
        </p:blipFill>
        <p:spPr>
          <a:xfrm>
            <a:off x="8222004" y="4191684"/>
            <a:ext cx="3802338" cy="1780620"/>
          </a:xfrm>
          <a:prstGeom prst="rect">
            <a:avLst/>
          </a:prstGeom>
        </p:spPr>
      </p:pic>
      <p:pic>
        <p:nvPicPr>
          <p:cNvPr id="8" name="Picture 7">
            <a:extLst>
              <a:ext uri="{FF2B5EF4-FFF2-40B4-BE49-F238E27FC236}">
                <a16:creationId xmlns:a16="http://schemas.microsoft.com/office/drawing/2014/main" id="{D75E9B7C-3D60-49EA-BA3A-D435DF0DED4A}"/>
              </a:ext>
            </a:extLst>
          </p:cNvPr>
          <p:cNvPicPr>
            <a:picLocks noChangeAspect="1"/>
          </p:cNvPicPr>
          <p:nvPr/>
        </p:nvPicPr>
        <p:blipFill rotWithShape="1">
          <a:blip r:embed="rId7"/>
          <a:srcRect l="6611" r="7974" b="1"/>
          <a:stretch/>
        </p:blipFill>
        <p:spPr>
          <a:xfrm>
            <a:off x="4419666" y="4126971"/>
            <a:ext cx="3802338" cy="1780620"/>
          </a:xfrm>
          <a:prstGeom prst="rect">
            <a:avLst/>
          </a:prstGeom>
        </p:spPr>
      </p:pic>
      <p:sp>
        <p:nvSpPr>
          <p:cNvPr id="19" name="Content Placeholder 2">
            <a:extLst>
              <a:ext uri="{FF2B5EF4-FFF2-40B4-BE49-F238E27FC236}">
                <a16:creationId xmlns:a16="http://schemas.microsoft.com/office/drawing/2014/main" id="{868812CB-C482-4213-A16A-67E85403D7B7}"/>
              </a:ext>
            </a:extLst>
          </p:cNvPr>
          <p:cNvSpPr txBox="1">
            <a:spLocks/>
          </p:cNvSpPr>
          <p:nvPr/>
        </p:nvSpPr>
        <p:spPr>
          <a:xfrm>
            <a:off x="4810909" y="3513315"/>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Boilers upgrade</a:t>
            </a:r>
          </a:p>
        </p:txBody>
      </p:sp>
      <p:sp>
        <p:nvSpPr>
          <p:cNvPr id="20" name="Content Placeholder 2">
            <a:extLst>
              <a:ext uri="{FF2B5EF4-FFF2-40B4-BE49-F238E27FC236}">
                <a16:creationId xmlns:a16="http://schemas.microsoft.com/office/drawing/2014/main" id="{D049E571-DFE9-45E2-8223-D679907DA7ED}"/>
              </a:ext>
            </a:extLst>
          </p:cNvPr>
          <p:cNvSpPr txBox="1">
            <a:spLocks/>
          </p:cNvSpPr>
          <p:nvPr/>
        </p:nvSpPr>
        <p:spPr>
          <a:xfrm>
            <a:off x="8499930" y="3493680"/>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Solar Thermal</a:t>
            </a:r>
          </a:p>
        </p:txBody>
      </p:sp>
      <p:sp>
        <p:nvSpPr>
          <p:cNvPr id="22" name="Content Placeholder 2">
            <a:extLst>
              <a:ext uri="{FF2B5EF4-FFF2-40B4-BE49-F238E27FC236}">
                <a16:creationId xmlns:a16="http://schemas.microsoft.com/office/drawing/2014/main" id="{1998C46D-A5EF-49F4-83EE-34461F2CFEEA}"/>
              </a:ext>
            </a:extLst>
          </p:cNvPr>
          <p:cNvSpPr txBox="1">
            <a:spLocks/>
          </p:cNvSpPr>
          <p:nvPr/>
        </p:nvSpPr>
        <p:spPr>
          <a:xfrm>
            <a:off x="521938" y="6046512"/>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Solar Panels</a:t>
            </a:r>
          </a:p>
        </p:txBody>
      </p:sp>
      <p:sp>
        <p:nvSpPr>
          <p:cNvPr id="24" name="Content Placeholder 2">
            <a:extLst>
              <a:ext uri="{FF2B5EF4-FFF2-40B4-BE49-F238E27FC236}">
                <a16:creationId xmlns:a16="http://schemas.microsoft.com/office/drawing/2014/main" id="{52F9334E-EECE-4BA1-B788-C9A89CE58B06}"/>
              </a:ext>
            </a:extLst>
          </p:cNvPr>
          <p:cNvSpPr txBox="1">
            <a:spLocks/>
          </p:cNvSpPr>
          <p:nvPr/>
        </p:nvSpPr>
        <p:spPr>
          <a:xfrm>
            <a:off x="4715002" y="6042686"/>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LED lights upgrade</a:t>
            </a:r>
          </a:p>
        </p:txBody>
      </p:sp>
      <p:sp>
        <p:nvSpPr>
          <p:cNvPr id="25" name="Content Placeholder 2">
            <a:extLst>
              <a:ext uri="{FF2B5EF4-FFF2-40B4-BE49-F238E27FC236}">
                <a16:creationId xmlns:a16="http://schemas.microsoft.com/office/drawing/2014/main" id="{3FF02818-E642-4EDF-A26C-DEF82D771B56}"/>
              </a:ext>
            </a:extLst>
          </p:cNvPr>
          <p:cNvSpPr txBox="1">
            <a:spLocks/>
          </p:cNvSpPr>
          <p:nvPr/>
        </p:nvSpPr>
        <p:spPr>
          <a:xfrm>
            <a:off x="8716083" y="6037017"/>
            <a:ext cx="2957688" cy="561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Zoning with controls </a:t>
            </a:r>
          </a:p>
        </p:txBody>
      </p:sp>
    </p:spTree>
    <p:extLst>
      <p:ext uri="{BB962C8B-B14F-4D97-AF65-F5344CB8AC3E}">
        <p14:creationId xmlns:p14="http://schemas.microsoft.com/office/powerpoint/2010/main" val="1987428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5D28-1EB4-4CA9-9EB3-5A91DE3A9B85}"/>
              </a:ext>
            </a:extLst>
          </p:cNvPr>
          <p:cNvSpPr>
            <a:spLocks noGrp="1"/>
          </p:cNvSpPr>
          <p:nvPr>
            <p:ph type="title"/>
          </p:nvPr>
        </p:nvSpPr>
        <p:spPr>
          <a:xfrm>
            <a:off x="475488" y="1124712"/>
            <a:ext cx="3520779" cy="1031466"/>
          </a:xfrm>
        </p:spPr>
        <p:txBody>
          <a:bodyPr vert="horz" lIns="91440" tIns="45720" rIns="91440" bIns="45720" rtlCol="0" anchor="b">
            <a:normAutofit/>
          </a:bodyPr>
          <a:lstStyle/>
          <a:p>
            <a:r>
              <a:rPr lang="en-US" b="1" dirty="0">
                <a:latin typeface="Arial" panose="020B0604020202020204" pitchFamily="34" charset="0"/>
                <a:cs typeface="Arial" panose="020B0604020202020204" pitchFamily="34" charset="0"/>
              </a:rPr>
              <a:t>Be Green   </a:t>
            </a:r>
          </a:p>
        </p:txBody>
      </p:sp>
      <p:sp>
        <p:nvSpPr>
          <p:cNvPr id="3" name="Content Placeholder 2">
            <a:extLst>
              <a:ext uri="{FF2B5EF4-FFF2-40B4-BE49-F238E27FC236}">
                <a16:creationId xmlns:a16="http://schemas.microsoft.com/office/drawing/2014/main" id="{2EC03A63-8227-4498-9543-ABD5CC61FB30}"/>
              </a:ext>
            </a:extLst>
          </p:cNvPr>
          <p:cNvSpPr>
            <a:spLocks noGrp="1"/>
          </p:cNvSpPr>
          <p:nvPr>
            <p:ph idx="1"/>
          </p:nvPr>
        </p:nvSpPr>
        <p:spPr>
          <a:xfrm>
            <a:off x="475488" y="4873752"/>
            <a:ext cx="3931920" cy="1207008"/>
          </a:xfrm>
        </p:spPr>
        <p:txBody>
          <a:bodyPr vert="horz" lIns="91440" tIns="45720" rIns="91440" bIns="45720" rtlCol="0">
            <a:normAutofit/>
          </a:bodyPr>
          <a:lstStyle/>
          <a:p>
            <a:pPr marL="0" indent="0">
              <a:buNone/>
            </a:pPr>
            <a:r>
              <a:rPr lang="en-US" sz="2400" dirty="0"/>
              <a:t>Maximize opportunities for renewable energy on-site</a:t>
            </a:r>
          </a:p>
        </p:txBody>
      </p:sp>
      <p:pic>
        <p:nvPicPr>
          <p:cNvPr id="13" name="A75DD4D2-DDBB-4DA9-86C1-CFFAE760AF6E" descr="image001">
            <a:extLst>
              <a:ext uri="{FF2B5EF4-FFF2-40B4-BE49-F238E27FC236}">
                <a16:creationId xmlns:a16="http://schemas.microsoft.com/office/drawing/2014/main" id="{A0957980-AF07-41D4-82A7-079FB7ADE1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248" r="-4" b="21628"/>
          <a:stretch/>
        </p:blipFill>
        <p:spPr bwMode="auto">
          <a:xfrm>
            <a:off x="5116990" y="607738"/>
            <a:ext cx="3722309" cy="1743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pacts of renewable energy projects | Deccan Herald">
            <a:extLst>
              <a:ext uri="{FF2B5EF4-FFF2-40B4-BE49-F238E27FC236}">
                <a16:creationId xmlns:a16="http://schemas.microsoft.com/office/drawing/2014/main" id="{710903D8-93FC-41DC-B439-D691448277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88132" y="205861"/>
            <a:ext cx="2775911" cy="2775911"/>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15D4DBE-4B1A-41B1-91AC-8810F616E118}"/>
              </a:ext>
            </a:extLst>
          </p:cNvPr>
          <p:cNvSpPr txBox="1">
            <a:spLocks/>
          </p:cNvSpPr>
          <p:nvPr/>
        </p:nvSpPr>
        <p:spPr>
          <a:xfrm>
            <a:off x="8997243" y="3315158"/>
            <a:ext cx="2957688" cy="56107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Buy 100% renewable electricity</a:t>
            </a:r>
          </a:p>
        </p:txBody>
      </p:sp>
      <p:sp>
        <p:nvSpPr>
          <p:cNvPr id="23" name="Content Placeholder 2">
            <a:extLst>
              <a:ext uri="{FF2B5EF4-FFF2-40B4-BE49-F238E27FC236}">
                <a16:creationId xmlns:a16="http://schemas.microsoft.com/office/drawing/2014/main" id="{93B15A5F-86F2-4493-A0BB-58E83E3490CD}"/>
              </a:ext>
            </a:extLst>
          </p:cNvPr>
          <p:cNvSpPr txBox="1">
            <a:spLocks/>
          </p:cNvSpPr>
          <p:nvPr/>
        </p:nvSpPr>
        <p:spPr>
          <a:xfrm>
            <a:off x="5453857" y="2867929"/>
            <a:ext cx="2957688" cy="56107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Solar panels and thermal to generate energy on site </a:t>
            </a:r>
          </a:p>
        </p:txBody>
      </p:sp>
      <p:sp>
        <p:nvSpPr>
          <p:cNvPr id="4" name="Content Placeholder 2">
            <a:extLst>
              <a:ext uri="{FF2B5EF4-FFF2-40B4-BE49-F238E27FC236}">
                <a16:creationId xmlns:a16="http://schemas.microsoft.com/office/drawing/2014/main" id="{6638E91E-3152-9DB6-E92A-B18708ACBA5F}"/>
              </a:ext>
            </a:extLst>
          </p:cNvPr>
          <p:cNvSpPr txBox="1">
            <a:spLocks/>
          </p:cNvSpPr>
          <p:nvPr/>
        </p:nvSpPr>
        <p:spPr>
          <a:xfrm>
            <a:off x="5307423" y="3758936"/>
            <a:ext cx="3452751" cy="11739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10% of the electricity are powered by solar PV at Harrow halls</a:t>
            </a:r>
          </a:p>
          <a:p>
            <a:pPr marL="0" indent="0" algn="ctr">
              <a:buFont typeface="Arial" panose="020B0604020202020204" pitchFamily="34" charset="0"/>
              <a:buNone/>
            </a:pPr>
            <a:r>
              <a:rPr lang="en-GB" sz="1800" dirty="0">
                <a:solidFill>
                  <a:srgbClr val="444444"/>
                </a:solidFill>
                <a:effectLst/>
                <a:latin typeface="Arial" panose="020B0604020202020204" pitchFamily="34" charset="0"/>
                <a:ea typeface="Aptos" panose="020B0004020202020204" pitchFamily="34" charset="0"/>
              </a:rPr>
              <a:t>300,790 kWh per year</a:t>
            </a:r>
            <a:endParaRPr lang="en-US" sz="2000" dirty="0"/>
          </a:p>
        </p:txBody>
      </p:sp>
    </p:spTree>
    <p:extLst>
      <p:ext uri="{BB962C8B-B14F-4D97-AF65-F5344CB8AC3E}">
        <p14:creationId xmlns:p14="http://schemas.microsoft.com/office/powerpoint/2010/main" val="82563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9616-0925-4246-8390-40671774B7BD}"/>
              </a:ext>
            </a:extLst>
          </p:cNvPr>
          <p:cNvSpPr>
            <a:spLocks noGrp="1"/>
          </p:cNvSpPr>
          <p:nvPr>
            <p:ph type="title"/>
          </p:nvPr>
        </p:nvSpPr>
        <p:spPr>
          <a:xfrm>
            <a:off x="723901" y="509588"/>
            <a:ext cx="10756899" cy="580030"/>
          </a:xfrm>
        </p:spPr>
        <p:txBody>
          <a:bodyPr vert="horz" lIns="91440" tIns="45720" rIns="91440" bIns="45720" rtlCol="0" anchor="ctr">
            <a:noAutofit/>
          </a:bodyPr>
          <a:lstStyle/>
          <a:p>
            <a:r>
              <a:rPr lang="en-US" b="1" kern="1200" dirty="0">
                <a:solidFill>
                  <a:schemeClr val="tx1"/>
                </a:solidFill>
                <a:latin typeface="Arial" panose="020B0604020202020204" pitchFamily="34" charset="0"/>
                <a:cs typeface="Arial" panose="020B0604020202020204" pitchFamily="34" charset="0"/>
              </a:rPr>
              <a:t>Last resort- Carbon offsetting </a:t>
            </a:r>
          </a:p>
        </p:txBody>
      </p:sp>
      <p:sp>
        <p:nvSpPr>
          <p:cNvPr id="3" name="Content Placeholder 2">
            <a:extLst>
              <a:ext uri="{FF2B5EF4-FFF2-40B4-BE49-F238E27FC236}">
                <a16:creationId xmlns:a16="http://schemas.microsoft.com/office/drawing/2014/main" id="{86D8EFA0-8F8F-40C1-90F3-B754B4A2A9FA}"/>
              </a:ext>
            </a:extLst>
          </p:cNvPr>
          <p:cNvSpPr>
            <a:spLocks noGrp="1"/>
          </p:cNvSpPr>
          <p:nvPr>
            <p:ph idx="1"/>
          </p:nvPr>
        </p:nvSpPr>
        <p:spPr>
          <a:xfrm>
            <a:off x="723900" y="1252538"/>
            <a:ext cx="10545436" cy="580030"/>
          </a:xfrm>
        </p:spPr>
        <p:txBody>
          <a:bodyPr vert="horz" lIns="91440" tIns="45720" rIns="91440" bIns="45720" rtlCol="0">
            <a:noAutofit/>
          </a:bodyPr>
          <a:lstStyle/>
          <a:p>
            <a:pPr marL="0" indent="0">
              <a:buNone/>
            </a:pPr>
            <a:r>
              <a:rPr lang="en-US" kern="1200" dirty="0">
                <a:solidFill>
                  <a:schemeClr val="tx1"/>
                </a:solidFill>
                <a:latin typeface="+mn-lt"/>
                <a:ea typeface="+mn-ea"/>
                <a:cs typeface="+mn-cs"/>
              </a:rPr>
              <a:t>Purchase carbon credit to reduce carbon we can’t offset</a:t>
            </a:r>
          </a:p>
        </p:txBody>
      </p:sp>
      <p:pic>
        <p:nvPicPr>
          <p:cNvPr id="5" name="Picture 4">
            <a:extLst>
              <a:ext uri="{FF2B5EF4-FFF2-40B4-BE49-F238E27FC236}">
                <a16:creationId xmlns:a16="http://schemas.microsoft.com/office/drawing/2014/main" id="{8C9A023A-D68B-47FD-A3D5-6AFBC953C008}"/>
              </a:ext>
            </a:extLst>
          </p:cNvPr>
          <p:cNvPicPr>
            <a:picLocks noChangeAspect="1"/>
          </p:cNvPicPr>
          <p:nvPr/>
        </p:nvPicPr>
        <p:blipFill>
          <a:blip r:embed="rId2"/>
          <a:stretch>
            <a:fillRect/>
          </a:stretch>
        </p:blipFill>
        <p:spPr>
          <a:xfrm>
            <a:off x="2082164" y="2072640"/>
            <a:ext cx="8015796" cy="4128135"/>
          </a:xfrm>
          <a:prstGeom prst="rect">
            <a:avLst/>
          </a:prstGeom>
        </p:spPr>
      </p:pic>
    </p:spTree>
    <p:extLst>
      <p:ext uri="{BB962C8B-B14F-4D97-AF65-F5344CB8AC3E}">
        <p14:creationId xmlns:p14="http://schemas.microsoft.com/office/powerpoint/2010/main" val="1652137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D585-3AD3-4B81-93A7-79000A78A5FE}"/>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A257DCFA-EF6B-707B-CBA3-C505B7598798}"/>
              </a:ext>
            </a:extLst>
          </p:cNvPr>
          <p:cNvPicPr>
            <a:picLocks noGrp="1" noChangeAspect="1"/>
          </p:cNvPicPr>
          <p:nvPr>
            <p:ph idx="1"/>
          </p:nvPr>
        </p:nvPicPr>
        <p:blipFill>
          <a:blip r:embed="rId2"/>
          <a:stretch>
            <a:fillRect/>
          </a:stretch>
        </p:blipFill>
        <p:spPr>
          <a:xfrm>
            <a:off x="195263" y="2676699"/>
            <a:ext cx="8647198" cy="3657425"/>
          </a:xfrm>
        </p:spPr>
      </p:pic>
      <p:sp>
        <p:nvSpPr>
          <p:cNvPr id="4" name="Content Placeholder 2">
            <a:extLst>
              <a:ext uri="{FF2B5EF4-FFF2-40B4-BE49-F238E27FC236}">
                <a16:creationId xmlns:a16="http://schemas.microsoft.com/office/drawing/2014/main" id="{2B0EBC6E-884D-6FB2-E356-CF6B33FF0222}"/>
              </a:ext>
            </a:extLst>
          </p:cNvPr>
          <p:cNvSpPr txBox="1">
            <a:spLocks/>
          </p:cNvSpPr>
          <p:nvPr/>
        </p:nvSpPr>
        <p:spPr>
          <a:xfrm>
            <a:off x="3248025" y="1719264"/>
            <a:ext cx="8229600" cy="452596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4600" dirty="0"/>
          </a:p>
          <a:p>
            <a:pPr marL="0" indent="0">
              <a:buNone/>
            </a:pPr>
            <a:endParaRPr lang="en-GB" sz="4600" dirty="0"/>
          </a:p>
          <a:p>
            <a:pPr marL="0" indent="0">
              <a:buNone/>
            </a:pPr>
            <a:r>
              <a:rPr lang="en-GB" sz="4600" dirty="0"/>
              <a:t>Minimum Energy Efficiency Standards (MEES)</a:t>
            </a:r>
          </a:p>
          <a:p>
            <a:pPr marL="685800" lvl="1" indent="-228600">
              <a:buFont typeface="+mj-lt"/>
              <a:buAutoNum type="arabicPeriod"/>
            </a:pPr>
            <a:endParaRPr lang="en-GB" sz="2300" dirty="0">
              <a:latin typeface="Arial" panose="020B0604020202020204" pitchFamily="34" charset="0"/>
              <a:cs typeface="Arial" panose="020B0604020202020204" pitchFamily="34" charset="0"/>
            </a:endParaRPr>
          </a:p>
          <a:p>
            <a:pPr marL="457200" lvl="1" indent="0">
              <a:buNone/>
            </a:pPr>
            <a:r>
              <a:rPr lang="en-GB" sz="2300" dirty="0">
                <a:latin typeface="Arial" panose="020B0604020202020204" pitchFamily="34" charset="0"/>
                <a:cs typeface="Arial" panose="020B0604020202020204" pitchFamily="34" charset="0"/>
              </a:rPr>
              <a:t>				</a:t>
            </a:r>
            <a:r>
              <a:rPr lang="en-GB" sz="2300" b="1" dirty="0">
                <a:latin typeface="Arial" panose="020B0604020202020204" pitchFamily="34" charset="0"/>
                <a:cs typeface="Arial" panose="020B0604020202020204" pitchFamily="34" charset="0"/>
              </a:rPr>
              <a:t>1 April 2023 </a:t>
            </a:r>
            <a:r>
              <a:rPr lang="en-GB" sz="2300" dirty="0">
                <a:latin typeface="Arial" panose="020B0604020202020204" pitchFamily="34" charset="0"/>
                <a:cs typeface="Arial" panose="020B0604020202020204" pitchFamily="34" charset="0"/>
              </a:rPr>
              <a:t>– A Landlord must not grant, </a:t>
            </a:r>
            <a:r>
              <a:rPr lang="en-GB" sz="2300" b="1" u="sng" dirty="0">
                <a:latin typeface="Arial" panose="020B0604020202020204" pitchFamily="34" charset="0"/>
                <a:cs typeface="Arial" panose="020B0604020202020204" pitchFamily="34" charset="0"/>
              </a:rPr>
              <a:t>or continue to </a:t>
            </a:r>
            <a:r>
              <a:rPr lang="en-GB" sz="2300" dirty="0">
                <a:latin typeface="Arial" panose="020B0604020202020204" pitchFamily="34" charset="0"/>
                <a:cs typeface="Arial" panose="020B0604020202020204" pitchFamily="34" charset="0"/>
              </a:rPr>
              <a:t>grant 				a lease of a substandard commercial property. </a:t>
            </a:r>
          </a:p>
          <a:p>
            <a:pPr marL="457200" lvl="1" indent="0">
              <a:buNone/>
            </a:pPr>
            <a:endParaRPr lang="en-GB" sz="2300" dirty="0">
              <a:latin typeface="Arial" panose="020B0604020202020204" pitchFamily="34" charset="0"/>
              <a:cs typeface="Arial" panose="020B0604020202020204" pitchFamily="34" charset="0"/>
            </a:endParaRPr>
          </a:p>
          <a:p>
            <a:pPr marL="457200" lvl="1" indent="0">
              <a:buNone/>
            </a:pPr>
            <a:r>
              <a:rPr lang="en-GB" sz="2300" dirty="0">
                <a:latin typeface="Arial" panose="020B0604020202020204" pitchFamily="34" charset="0"/>
                <a:cs typeface="Arial" panose="020B0604020202020204" pitchFamily="34" charset="0"/>
              </a:rPr>
              <a:t>				</a:t>
            </a:r>
            <a:r>
              <a:rPr lang="en-GB" sz="2300" b="1" dirty="0">
                <a:latin typeface="Arial" panose="020B0604020202020204" pitchFamily="34" charset="0"/>
                <a:cs typeface="Arial" panose="020B0604020202020204" pitchFamily="34" charset="0"/>
              </a:rPr>
              <a:t>Substandard</a:t>
            </a:r>
            <a:r>
              <a:rPr lang="en-GB" sz="2300" dirty="0">
                <a:latin typeface="Arial" panose="020B0604020202020204" pitchFamily="34" charset="0"/>
                <a:cs typeface="Arial" panose="020B0604020202020204" pitchFamily="34" charset="0"/>
              </a:rPr>
              <a:t> – F&amp;G (for now)…The future trajectory for non-				domestic MEES will be EPC </a:t>
            </a:r>
            <a:r>
              <a:rPr lang="en-GB" sz="2300" b="1" u="sng" dirty="0">
                <a:latin typeface="Arial" panose="020B0604020202020204" pitchFamily="34" charset="0"/>
                <a:cs typeface="Arial" panose="020B0604020202020204" pitchFamily="34" charset="0"/>
              </a:rPr>
              <a:t>B</a:t>
            </a:r>
            <a:r>
              <a:rPr lang="en-GB" sz="2300" dirty="0">
                <a:latin typeface="Arial" panose="020B0604020202020204" pitchFamily="34" charset="0"/>
                <a:cs typeface="Arial" panose="020B0604020202020204" pitchFamily="34" charset="0"/>
              </a:rPr>
              <a:t> by 1 April 2030.</a:t>
            </a:r>
          </a:p>
          <a:p>
            <a:pPr marL="457200" lvl="1" indent="0">
              <a:buNone/>
            </a:pPr>
            <a:endParaRPr lang="en-GB" sz="2300" dirty="0">
              <a:latin typeface="Arial" panose="020B0604020202020204" pitchFamily="34" charset="0"/>
              <a:cs typeface="Arial" panose="020B0604020202020204" pitchFamily="34" charset="0"/>
            </a:endParaRPr>
          </a:p>
          <a:p>
            <a:pPr marL="457200" lvl="1" indent="0">
              <a:buNone/>
            </a:pPr>
            <a:r>
              <a:rPr lang="en-GB" sz="2300" dirty="0">
                <a:latin typeface="Arial" panose="020B0604020202020204" pitchFamily="34" charset="0"/>
                <a:cs typeface="Arial" panose="020B0604020202020204" pitchFamily="34" charset="0"/>
              </a:rPr>
              <a:t>				</a:t>
            </a:r>
            <a:r>
              <a:rPr lang="en-GB" sz="2300" b="1" dirty="0">
                <a:latin typeface="Arial" panose="020B0604020202020204" pitchFamily="34" charset="0"/>
                <a:cs typeface="Arial" panose="020B0604020202020204" pitchFamily="34" charset="0"/>
              </a:rPr>
              <a:t>Listed buildings </a:t>
            </a:r>
            <a:r>
              <a:rPr lang="en-GB" sz="2300" dirty="0">
                <a:latin typeface="Arial" panose="020B0604020202020204" pitchFamily="34" charset="0"/>
                <a:cs typeface="Arial" panose="020B0604020202020204" pitchFamily="34" charset="0"/>
              </a:rPr>
              <a:t>– Common misconception that such buildings 				do not require EPCs. They may... </a:t>
            </a:r>
          </a:p>
          <a:p>
            <a:pPr marL="457200" lvl="1" indent="0">
              <a:buNone/>
            </a:pPr>
            <a:r>
              <a:rPr lang="en-GB" sz="1600" dirty="0">
                <a:latin typeface="Arial" panose="020B0604020202020204" pitchFamily="34" charset="0"/>
                <a:cs typeface="Arial" panose="020B0604020202020204" pitchFamily="34" charset="0"/>
              </a:rPr>
              <a:t> 					</a:t>
            </a:r>
            <a:endParaRPr lang="en-GB" sz="1000" dirty="0"/>
          </a:p>
        </p:txBody>
      </p:sp>
      <p:pic>
        <p:nvPicPr>
          <p:cNvPr id="3" name="Picture 2" descr="Powerpoint masthead +ve REV.jpg">
            <a:extLst>
              <a:ext uri="{FF2B5EF4-FFF2-40B4-BE49-F238E27FC236}">
                <a16:creationId xmlns:a16="http://schemas.microsoft.com/office/drawing/2014/main" id="{464B1482-55ED-CD4D-F8E1-571621143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176796"/>
          </a:xfrm>
          <a:prstGeom prst="rect">
            <a:avLst/>
          </a:prstGeom>
        </p:spPr>
      </p:pic>
    </p:spTree>
    <p:extLst>
      <p:ext uri="{BB962C8B-B14F-4D97-AF65-F5344CB8AC3E}">
        <p14:creationId xmlns:p14="http://schemas.microsoft.com/office/powerpoint/2010/main" val="3750960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D585-3AD3-4B81-93A7-79000A78A5FE}"/>
              </a:ext>
            </a:extLst>
          </p:cNvPr>
          <p:cNvSpPr>
            <a:spLocks noGrp="1"/>
          </p:cNvSpPr>
          <p:nvPr>
            <p:ph type="title"/>
          </p:nvPr>
        </p:nvSpPr>
        <p:spPr>
          <a:xfrm>
            <a:off x="571499" y="72353"/>
            <a:ext cx="6829425" cy="2928021"/>
          </a:xfrm>
        </p:spPr>
        <p:txBody>
          <a:bodyPr>
            <a:normAutofit/>
          </a:bodyPr>
          <a:lstStyle/>
          <a:p>
            <a:r>
              <a:rPr lang="en-US" sz="4400" dirty="0">
                <a:solidFill>
                  <a:srgbClr val="00B050"/>
                </a:solidFill>
              </a:rPr>
              <a:t>Green Leases</a:t>
            </a:r>
            <a:endParaRPr lang="en-GB" sz="4400" dirty="0">
              <a:solidFill>
                <a:srgbClr val="00B050"/>
              </a:solidFill>
            </a:endParaRPr>
          </a:p>
        </p:txBody>
      </p:sp>
      <p:sp>
        <p:nvSpPr>
          <p:cNvPr id="6" name="Content Placeholder 5">
            <a:extLst>
              <a:ext uri="{FF2B5EF4-FFF2-40B4-BE49-F238E27FC236}">
                <a16:creationId xmlns:a16="http://schemas.microsoft.com/office/drawing/2014/main" id="{25AA38EB-F16D-9479-854B-5F6EB5D7B1F6}"/>
              </a:ext>
            </a:extLst>
          </p:cNvPr>
          <p:cNvSpPr>
            <a:spLocks noGrp="1"/>
          </p:cNvSpPr>
          <p:nvPr>
            <p:ph idx="1"/>
          </p:nvPr>
        </p:nvSpPr>
        <p:spPr>
          <a:xfrm>
            <a:off x="650939" y="2678767"/>
            <a:ext cx="5054535" cy="3694373"/>
          </a:xfrm>
        </p:spPr>
        <p:txBody>
          <a:bodyPr>
            <a:normAutofit/>
          </a:bodyPr>
          <a:lstStyle/>
          <a:p>
            <a:pPr marL="0" indent="0">
              <a:buNone/>
            </a:pPr>
            <a:r>
              <a:rPr lang="en-US" sz="2800" dirty="0">
                <a:solidFill>
                  <a:srgbClr val="00B050"/>
                </a:solidFill>
              </a:rPr>
              <a:t>What are Green Leases?</a:t>
            </a:r>
          </a:p>
          <a:p>
            <a:pPr marL="0" indent="0">
              <a:buNone/>
            </a:pPr>
            <a:endParaRPr lang="en-US" sz="2800" dirty="0">
              <a:solidFill>
                <a:srgbClr val="00B050"/>
              </a:solidFill>
            </a:endParaRPr>
          </a:p>
          <a:p>
            <a:pPr marL="0" indent="0">
              <a:buNone/>
            </a:pPr>
            <a:r>
              <a:rPr lang="en-US" sz="2800" dirty="0">
                <a:solidFill>
                  <a:srgbClr val="00B050"/>
                </a:solidFill>
              </a:rPr>
              <a:t>Why does it matter?</a:t>
            </a:r>
          </a:p>
          <a:p>
            <a:pPr marL="0" indent="0">
              <a:buNone/>
            </a:pPr>
            <a:endParaRPr lang="en-US" sz="1700" dirty="0"/>
          </a:p>
        </p:txBody>
      </p:sp>
      <p:pic>
        <p:nvPicPr>
          <p:cNvPr id="9" name="Picture 8" descr="A tall building with plants growing on it with Bosco Verticale in the background&#10;&#10;Description automatically generated">
            <a:extLst>
              <a:ext uri="{FF2B5EF4-FFF2-40B4-BE49-F238E27FC236}">
                <a16:creationId xmlns:a16="http://schemas.microsoft.com/office/drawing/2014/main" id="{8F371947-E097-9498-E8FF-FF6188FFE1DA}"/>
              </a:ext>
            </a:extLst>
          </p:cNvPr>
          <p:cNvPicPr>
            <a:picLocks noChangeAspect="1"/>
          </p:cNvPicPr>
          <p:nvPr/>
        </p:nvPicPr>
        <p:blipFill rotWithShape="1">
          <a:blip r:embed="rId2"/>
          <a:srcRect t="5237" r="-3" b="5236"/>
          <a:stretch/>
        </p:blipFill>
        <p:spPr>
          <a:xfrm>
            <a:off x="6720906" y="-9"/>
            <a:ext cx="547109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Powerpoint masthead +ve REV.jpg">
            <a:extLst>
              <a:ext uri="{FF2B5EF4-FFF2-40B4-BE49-F238E27FC236}">
                <a16:creationId xmlns:a16="http://schemas.microsoft.com/office/drawing/2014/main" id="{202024EF-A7AE-73EC-BF64-36DE26654148}"/>
              </a:ext>
            </a:extLst>
          </p:cNvPr>
          <p:cNvPicPr>
            <a:picLocks noChangeAspect="1"/>
          </p:cNvPicPr>
          <p:nvPr/>
        </p:nvPicPr>
        <p:blipFill rotWithShape="1">
          <a:blip r:embed="rId3">
            <a:extLst>
              <a:ext uri="{28A0092B-C50C-407E-A947-70E740481C1C}">
                <a14:useLocalDpi xmlns:a14="http://schemas.microsoft.com/office/drawing/2010/main" val="0"/>
              </a:ext>
            </a:extLst>
          </a:blip>
          <a:srcRect l="21559" r="39001" b="1"/>
          <a:stretch/>
        </p:blipFill>
        <p:spPr>
          <a:xfrm>
            <a:off x="6587715" y="3694363"/>
            <a:ext cx="5604285" cy="3163637"/>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4" name="Content Placeholder 2">
            <a:extLst>
              <a:ext uri="{FF2B5EF4-FFF2-40B4-BE49-F238E27FC236}">
                <a16:creationId xmlns:a16="http://schemas.microsoft.com/office/drawing/2014/main" id="{2B0EBC6E-884D-6FB2-E356-CF6B33FF0222}"/>
              </a:ext>
            </a:extLst>
          </p:cNvPr>
          <p:cNvSpPr txBox="1">
            <a:spLocks/>
          </p:cNvSpPr>
          <p:nvPr/>
        </p:nvSpPr>
        <p:spPr>
          <a:xfrm>
            <a:off x="1085850" y="1847177"/>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dirty="0"/>
          </a:p>
          <a:p>
            <a:pPr marL="457200" lvl="1" indent="0">
              <a:buNone/>
            </a:pPr>
            <a:r>
              <a:rPr lang="en-GB" sz="1600" dirty="0">
                <a:latin typeface="Arial" panose="020B0604020202020204" pitchFamily="34" charset="0"/>
                <a:cs typeface="Arial" panose="020B0604020202020204" pitchFamily="34" charset="0"/>
              </a:rPr>
              <a:t>					</a:t>
            </a:r>
            <a:endParaRPr lang="en-GB" sz="1000" dirty="0"/>
          </a:p>
        </p:txBody>
      </p:sp>
    </p:spTree>
    <p:extLst>
      <p:ext uri="{BB962C8B-B14F-4D97-AF65-F5344CB8AC3E}">
        <p14:creationId xmlns:p14="http://schemas.microsoft.com/office/powerpoint/2010/main" val="3399476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2808-4EBA-681D-AF9F-FE6F12B4F335}"/>
              </a:ext>
            </a:extLst>
          </p:cNvPr>
          <p:cNvPicPr>
            <a:picLocks noChangeAspect="1"/>
          </p:cNvPicPr>
          <p:nvPr/>
        </p:nvPicPr>
        <p:blipFill rotWithShape="1">
          <a:blip r:embed="rId2"/>
          <a:srcRect l="31077" r="22779"/>
          <a:stretch/>
        </p:blipFill>
        <p:spPr>
          <a:xfrm>
            <a:off x="0" y="16"/>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7" name="TextBox 6"/>
          <p:cNvSpPr txBox="1"/>
          <p:nvPr/>
        </p:nvSpPr>
        <p:spPr>
          <a:xfrm>
            <a:off x="6281738" y="3962401"/>
            <a:ext cx="5910262" cy="2276474"/>
          </a:xfrm>
          <a:prstGeom prst="rect">
            <a:avLst/>
          </a:prstGeom>
        </p:spPr>
        <p:txBody>
          <a:bodyPr vert="horz" lIns="91440" tIns="45720" rIns="91440" bIns="45720" rtlCol="0" anchor="b">
            <a:normAutofit fontScale="32500" lnSpcReduction="20000"/>
          </a:bodyPr>
          <a:lstStyle/>
          <a:p>
            <a:pPr>
              <a:lnSpc>
                <a:spcPct val="90000"/>
              </a:lnSpc>
              <a:spcBef>
                <a:spcPct val="0"/>
              </a:spcBef>
              <a:spcAft>
                <a:spcPts val="600"/>
              </a:spcAft>
            </a:pPr>
            <a:endParaRPr lang="en-US" sz="1000" dirty="0">
              <a:latin typeface="+mj-lt"/>
              <a:ea typeface="+mj-ea"/>
              <a:cs typeface="+mj-cs"/>
            </a:endParaRPr>
          </a:p>
          <a:p>
            <a:pPr>
              <a:lnSpc>
                <a:spcPct val="90000"/>
              </a:lnSpc>
              <a:spcBef>
                <a:spcPct val="0"/>
              </a:spcBef>
              <a:spcAft>
                <a:spcPts val="600"/>
              </a:spcAft>
            </a:pPr>
            <a:endParaRPr lang="en-US" sz="1000" b="1" dirty="0">
              <a:latin typeface="+mj-lt"/>
              <a:ea typeface="+mj-ea"/>
              <a:cs typeface="+mj-cs"/>
            </a:endParaRPr>
          </a:p>
          <a:p>
            <a:pPr>
              <a:lnSpc>
                <a:spcPct val="90000"/>
              </a:lnSpc>
              <a:spcBef>
                <a:spcPct val="0"/>
              </a:spcBef>
              <a:spcAft>
                <a:spcPts val="600"/>
              </a:spcAft>
            </a:pPr>
            <a:endParaRPr lang="en-US" sz="1000" b="1" dirty="0">
              <a:latin typeface="+mj-lt"/>
              <a:ea typeface="+mj-ea"/>
              <a:cs typeface="+mj-cs"/>
            </a:endParaRPr>
          </a:p>
          <a:p>
            <a:pPr>
              <a:lnSpc>
                <a:spcPct val="90000"/>
              </a:lnSpc>
              <a:spcBef>
                <a:spcPct val="0"/>
              </a:spcBef>
              <a:spcAft>
                <a:spcPts val="600"/>
              </a:spcAft>
            </a:pPr>
            <a:endParaRPr lang="en-US" sz="1000" b="1" dirty="0">
              <a:latin typeface="+mj-lt"/>
              <a:ea typeface="+mj-ea"/>
              <a:cs typeface="+mj-cs"/>
            </a:endParaRPr>
          </a:p>
          <a:p>
            <a:pPr>
              <a:lnSpc>
                <a:spcPct val="90000"/>
              </a:lnSpc>
              <a:spcBef>
                <a:spcPct val="0"/>
              </a:spcBef>
              <a:spcAft>
                <a:spcPts val="600"/>
              </a:spcAft>
            </a:pPr>
            <a:endParaRPr lang="en-US" sz="1000" b="1" dirty="0">
              <a:latin typeface="+mj-lt"/>
              <a:ea typeface="+mj-ea"/>
              <a:cs typeface="+mj-cs"/>
            </a:endParaRPr>
          </a:p>
          <a:p>
            <a:pPr>
              <a:lnSpc>
                <a:spcPct val="90000"/>
              </a:lnSpc>
              <a:spcBef>
                <a:spcPct val="0"/>
              </a:spcBef>
              <a:spcAft>
                <a:spcPts val="600"/>
              </a:spcAft>
            </a:pPr>
            <a:r>
              <a:rPr lang="en-US" sz="17600" b="1" dirty="0">
                <a:latin typeface="+mj-lt"/>
                <a:ea typeface="+mj-ea"/>
                <a:cs typeface="+mj-cs"/>
              </a:rPr>
              <a:t>Any Questions?</a:t>
            </a:r>
          </a:p>
          <a:p>
            <a:pPr>
              <a:lnSpc>
                <a:spcPct val="90000"/>
              </a:lnSpc>
              <a:spcBef>
                <a:spcPct val="0"/>
              </a:spcBef>
              <a:spcAft>
                <a:spcPts val="600"/>
              </a:spcAft>
            </a:pPr>
            <a:endParaRPr lang="en-US" sz="1000" dirty="0">
              <a:latin typeface="+mj-lt"/>
              <a:ea typeface="+mj-ea"/>
              <a:cs typeface="+mj-cs"/>
            </a:endParaRPr>
          </a:p>
          <a:p>
            <a:pPr>
              <a:lnSpc>
                <a:spcPct val="90000"/>
              </a:lnSpc>
              <a:spcBef>
                <a:spcPct val="0"/>
              </a:spcBef>
              <a:spcAft>
                <a:spcPts val="600"/>
              </a:spcAft>
            </a:pPr>
            <a:endParaRPr lang="en-US" sz="1000" dirty="0">
              <a:latin typeface="+mj-lt"/>
              <a:ea typeface="+mj-ea"/>
              <a:cs typeface="+mj-cs"/>
            </a:endParaRPr>
          </a:p>
          <a:p>
            <a:pPr>
              <a:lnSpc>
                <a:spcPct val="90000"/>
              </a:lnSpc>
              <a:spcBef>
                <a:spcPct val="0"/>
              </a:spcBef>
              <a:spcAft>
                <a:spcPts val="600"/>
              </a:spcAft>
            </a:pPr>
            <a:endParaRPr lang="en-US" sz="1000" dirty="0">
              <a:latin typeface="+mj-lt"/>
              <a:ea typeface="+mj-ea"/>
              <a:cs typeface="+mj-cs"/>
            </a:endParaRPr>
          </a:p>
          <a:p>
            <a:pPr>
              <a:lnSpc>
                <a:spcPct val="90000"/>
              </a:lnSpc>
              <a:spcBef>
                <a:spcPct val="0"/>
              </a:spcBef>
              <a:spcAft>
                <a:spcPts val="600"/>
              </a:spcAft>
            </a:pPr>
            <a:r>
              <a:rPr lang="en-US" sz="1000" dirty="0">
                <a:latin typeface="+mj-lt"/>
                <a:ea typeface="+mj-ea"/>
                <a:cs typeface="+mj-cs"/>
              </a:rPr>
              <a:t> </a:t>
            </a:r>
          </a:p>
        </p:txBody>
      </p:sp>
      <p:pic>
        <p:nvPicPr>
          <p:cNvPr id="8" name="Picture 7" descr="Powerpoint masthead +ve REV.jpg"/>
          <p:cNvPicPr>
            <a:picLocks noChangeAspect="1"/>
          </p:cNvPicPr>
          <p:nvPr/>
        </p:nvPicPr>
        <p:blipFill rotWithShape="1">
          <a:blip r:embed="rId3">
            <a:extLst>
              <a:ext uri="{28A0092B-C50C-407E-A947-70E740481C1C}">
                <a14:useLocalDpi xmlns:a14="http://schemas.microsoft.com/office/drawing/2010/main" val="0"/>
              </a:ext>
            </a:extLst>
          </a:blip>
          <a:srcRect l="31842" r="49283" b="-1"/>
          <a:stretch/>
        </p:blipFill>
        <p:spPr>
          <a:xfrm>
            <a:off x="5650979" y="27"/>
            <a:ext cx="3654945"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105522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9448-094B-4F2A-80A5-ECEBCC445D49}"/>
              </a:ext>
            </a:extLst>
          </p:cNvPr>
          <p:cNvSpPr>
            <a:spLocks noGrp="1"/>
          </p:cNvSpPr>
          <p:nvPr>
            <p:ph type="ctrTitle"/>
          </p:nvPr>
        </p:nvSpPr>
        <p:spPr/>
        <p:txBody>
          <a:bodyPr>
            <a:normAutofit/>
          </a:bodyPr>
          <a:lstStyle/>
          <a:p>
            <a:r>
              <a:rPr lang="en-GB" dirty="0">
                <a:latin typeface="Calibri Light"/>
                <a:cs typeface="Calibri Light"/>
              </a:rPr>
              <a:t>Introduction to Sustainability and Planning</a:t>
            </a:r>
            <a:endParaRPr lang="en-US" dirty="0"/>
          </a:p>
        </p:txBody>
      </p:sp>
      <p:sp>
        <p:nvSpPr>
          <p:cNvPr id="3" name="Subtitle 2">
            <a:extLst>
              <a:ext uri="{FF2B5EF4-FFF2-40B4-BE49-F238E27FC236}">
                <a16:creationId xmlns:a16="http://schemas.microsoft.com/office/drawing/2014/main" id="{E1F67CFA-1EF2-4F8B-A09B-8B151B33B3E5}"/>
              </a:ext>
            </a:extLst>
          </p:cNvPr>
          <p:cNvSpPr>
            <a:spLocks noGrp="1"/>
          </p:cNvSpPr>
          <p:nvPr>
            <p:ph type="subTitle" idx="1"/>
          </p:nvPr>
        </p:nvSpPr>
        <p:spPr/>
        <p:txBody>
          <a:bodyPr/>
          <a:lstStyle/>
          <a:p>
            <a:endParaRPr lang="en-GB"/>
          </a:p>
          <a:p>
            <a:r>
              <a:rPr lang="en-GB"/>
              <a:t>Our role/function</a:t>
            </a:r>
          </a:p>
        </p:txBody>
      </p:sp>
    </p:spTree>
    <p:extLst>
      <p:ext uri="{BB962C8B-B14F-4D97-AF65-F5344CB8AC3E}">
        <p14:creationId xmlns:p14="http://schemas.microsoft.com/office/powerpoint/2010/main" val="2982929535"/>
      </p:ext>
    </p:extLst>
  </p:cSld>
  <p:clrMapOvr>
    <a:masterClrMapping/>
  </p:clrMapOvr>
</p:sld>
</file>

<file path=ppt/theme/theme1.xml><?xml version="1.0" encoding="utf-8"?>
<a:theme xmlns:a="http://schemas.openxmlformats.org/drawingml/2006/main" nam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EA41-95CD-1F4E-AA06-815B38171523}" vid="{E0FF7242-0DC6-E249-B60E-143CBA8A64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FE3A00915D2B4580A397701D5F7816" ma:contentTypeVersion="14" ma:contentTypeDescription="Create a new document." ma:contentTypeScope="" ma:versionID="e586339ab295118449f4deb505a3275a">
  <xsd:schema xmlns:xsd="http://www.w3.org/2001/XMLSchema" xmlns:xs="http://www.w3.org/2001/XMLSchema" xmlns:p="http://schemas.microsoft.com/office/2006/metadata/properties" xmlns:ns3="e3f63a99-069c-4002-8d9f-f37f8fc2a56f" xmlns:ns4="78b6baab-95e9-476c-85ac-5293f94dd66f" targetNamespace="http://schemas.microsoft.com/office/2006/metadata/properties" ma:root="true" ma:fieldsID="9acf295c95b40e97805d3633a54c2e2d" ns3:_="" ns4:_="">
    <xsd:import namespace="e3f63a99-069c-4002-8d9f-f37f8fc2a56f"/>
    <xsd:import namespace="78b6baab-95e9-476c-85ac-5293f94dd66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f63a99-069c-4002-8d9f-f37f8fc2a56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b6baab-95e9-476c-85ac-5293f94dd66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f63a99-069c-4002-8d9f-f37f8fc2a56f" xsi:nil="true"/>
  </documentManagement>
</p:properties>
</file>

<file path=customXml/itemProps1.xml><?xml version="1.0" encoding="utf-8"?>
<ds:datastoreItem xmlns:ds="http://schemas.openxmlformats.org/officeDocument/2006/customXml" ds:itemID="{22AA9C24-876E-4510-ABC3-AAADE7548D23}">
  <ds:schemaRefs>
    <ds:schemaRef ds:uri="http://schemas.microsoft.com/sharepoint/v3/contenttype/forms"/>
  </ds:schemaRefs>
</ds:datastoreItem>
</file>

<file path=customXml/itemProps2.xml><?xml version="1.0" encoding="utf-8"?>
<ds:datastoreItem xmlns:ds="http://schemas.openxmlformats.org/officeDocument/2006/customXml" ds:itemID="{5307D534-FCD0-457A-AF80-9969A0062E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f63a99-069c-4002-8d9f-f37f8fc2a56f"/>
    <ds:schemaRef ds:uri="78b6baab-95e9-476c-85ac-5293f94dd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A8ED1E-9A98-48EA-8B25-6C359AFFF6C3}">
  <ds:schemaRefs>
    <ds:schemaRef ds:uri="http://www.w3.org/XML/1998/namespace"/>
    <ds:schemaRef ds:uri="http://purl.org/dc/terms/"/>
    <ds:schemaRef ds:uri="http://purl.org/dc/dcmitype/"/>
    <ds:schemaRef ds:uri="78b6baab-95e9-476c-85ac-5293f94dd66f"/>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e3f63a99-069c-4002-8d9f-f37f8fc2a56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2923</TotalTime>
  <Words>3231</Words>
  <Application>Microsoft Office PowerPoint</Application>
  <PresentationFormat>Widescreen</PresentationFormat>
  <Paragraphs>450</Paragraphs>
  <Slides>55</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Arial</vt:lpstr>
      <vt:lpstr>Calibri</vt:lpstr>
      <vt:lpstr>Calibri Light</vt:lpstr>
      <vt:lpstr>Helvetica Neue</vt:lpstr>
      <vt:lpstr>Helvetica Neue Medium</vt:lpstr>
      <vt:lpstr>Museo Sans 500</vt:lpstr>
      <vt:lpstr>Museo Sans 700</vt:lpstr>
      <vt:lpstr>Segoe UI</vt:lpstr>
      <vt:lpstr>Söhne</vt:lpstr>
      <vt:lpstr>source sans pro</vt:lpstr>
      <vt:lpstr>Times New Roman</vt:lpstr>
      <vt:lpstr>Trebuchet MS</vt:lpstr>
      <vt:lpstr>Wingdings</vt:lpstr>
      <vt:lpstr>Master</vt:lpstr>
      <vt:lpstr>PowerPoint Presentation</vt:lpstr>
      <vt:lpstr>PowerPoint Presentation</vt:lpstr>
      <vt:lpstr>PowerPoint Presentation</vt:lpstr>
      <vt:lpstr>PowerPoint Presentation</vt:lpstr>
      <vt:lpstr>Engaging with:  1. Landlords  2. Lenders  3. Insurance company  4. Planning Authority/LBC </vt:lpstr>
      <vt:lpstr>PowerPoint Presentation</vt:lpstr>
      <vt:lpstr>Green Leases</vt:lpstr>
      <vt:lpstr>PowerPoint Presentation</vt:lpstr>
      <vt:lpstr>Introduction to Sustainability and Planning</vt:lpstr>
      <vt:lpstr>Session Structure and Objectives </vt:lpstr>
      <vt:lpstr>Interactive Session</vt:lpstr>
      <vt:lpstr>PowerPoint Presentation</vt:lpstr>
      <vt:lpstr>PowerPoint Presentation</vt:lpstr>
      <vt:lpstr>PowerPoint Presentation</vt:lpstr>
      <vt:lpstr>PowerPoint Presentation</vt:lpstr>
      <vt:lpstr>Policies and Plans</vt:lpstr>
      <vt:lpstr>PowerPoint Presentation</vt:lpstr>
      <vt:lpstr>PowerPoint Presentation</vt:lpstr>
      <vt:lpstr>PowerPoint Presentation</vt:lpstr>
      <vt:lpstr>Retrofitting Resources and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Sustainable business practices – University of Westminster</vt:lpstr>
      <vt:lpstr>PowerPoint Presentation</vt:lpstr>
      <vt:lpstr>PowerPoint Presentation</vt:lpstr>
      <vt:lpstr>PowerPoint Presentation</vt:lpstr>
      <vt:lpstr>PowerPoint Presentation</vt:lpstr>
      <vt:lpstr>PowerPoint Presentation</vt:lpstr>
      <vt:lpstr>PowerPoint Presentation</vt:lpstr>
      <vt:lpstr>University of Westminster- Carbon Management </vt:lpstr>
      <vt:lpstr>Working towards UoW’s environmental impacts</vt:lpstr>
      <vt:lpstr>PowerPoint Presentation</vt:lpstr>
      <vt:lpstr>Understanding Carbon </vt:lpstr>
      <vt:lpstr>Our carbon targets </vt:lpstr>
      <vt:lpstr>Carbon Performance </vt:lpstr>
      <vt:lpstr>New Target set - Net zero by 2035 </vt:lpstr>
      <vt:lpstr>Decarbonation Plans </vt:lpstr>
      <vt:lpstr>UoW approach to decarbonisation</vt:lpstr>
      <vt:lpstr>Be Lean </vt:lpstr>
      <vt:lpstr>Be Clean  </vt:lpstr>
      <vt:lpstr>Some Energy Efficiency Measures </vt:lpstr>
      <vt:lpstr>Be Green   </vt:lpstr>
      <vt:lpstr>Last resort- Carbon offsetting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Maria Granados</dc:creator>
  <cp:keywords/>
  <dc:description/>
  <cp:lastModifiedBy>Caton Harrison, Isobel: WCC</cp:lastModifiedBy>
  <cp:revision>68</cp:revision>
  <dcterms:created xsi:type="dcterms:W3CDTF">2021-11-10T09:49:35Z</dcterms:created>
  <dcterms:modified xsi:type="dcterms:W3CDTF">2024-02-01T14:51:46Z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0x0101003DFE3A00915D2B4580A397701D5F7816</vt:lpwstr>
  </property>
  <property fmtid="{D5CDD505-2E9C-101B-9397-08002B2CF9AE}" pid="3" name="Order">
    <vt:r8>179600</vt:r8>
  </property>
  <property fmtid="{D5CDD505-2E9C-101B-9397-08002B2CF9AE}" pid="4" name="ComplianceAssetId">
    <vt:lpwstr/>
  </property>
  <property fmtid="{D5CDD505-2E9C-101B-9397-08002B2CF9AE}" pid="5" name="_dlc_DocIdItemGuid">
    <vt:lpwstr>4caa93b8-b74f-4124-8491-b2f24d965d7b</vt:lpwstr>
  </property>
</Properties>
</file>